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261" r:id="rId6"/>
    <p:sldId id="1568" r:id="rId7"/>
    <p:sldId id="1573" r:id="rId8"/>
    <p:sldId id="1569" r:id="rId9"/>
    <p:sldId id="1570" r:id="rId10"/>
    <p:sldId id="1572" r:id="rId11"/>
    <p:sldId id="1571" r:id="rId12"/>
    <p:sldId id="1574" r:id="rId13"/>
    <p:sldId id="1566" r:id="rId14"/>
    <p:sldId id="262" r:id="rId15"/>
    <p:sldId id="263" r:id="rId16"/>
    <p:sldId id="264" r:id="rId17"/>
    <p:sldId id="265" r:id="rId18"/>
    <p:sldId id="267" r:id="rId19"/>
    <p:sldId id="268" r:id="rId20"/>
    <p:sldId id="1567" r:id="rId21"/>
    <p:sldId id="271" r:id="rId22"/>
    <p:sldId id="272" r:id="rId23"/>
    <p:sldId id="274" r:id="rId24"/>
    <p:sldId id="321" r:id="rId25"/>
    <p:sldId id="322" r:id="rId26"/>
    <p:sldId id="318" r:id="rId27"/>
    <p:sldId id="276" r:id="rId28"/>
    <p:sldId id="279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E8F53BE-6867-4C2C-9CD4-1938BFAC59AE}">
          <p14:sldIdLst>
            <p14:sldId id="256"/>
            <p14:sldId id="258"/>
            <p14:sldId id="259"/>
            <p14:sldId id="260"/>
            <p14:sldId id="261"/>
            <p14:sldId id="1568"/>
            <p14:sldId id="1573"/>
            <p14:sldId id="1569"/>
            <p14:sldId id="1570"/>
            <p14:sldId id="1572"/>
            <p14:sldId id="1571"/>
            <p14:sldId id="1574"/>
            <p14:sldId id="1566"/>
            <p14:sldId id="262"/>
            <p14:sldId id="263"/>
            <p14:sldId id="264"/>
            <p14:sldId id="265"/>
            <p14:sldId id="267"/>
            <p14:sldId id="268"/>
            <p14:sldId id="1567"/>
            <p14:sldId id="271"/>
            <p14:sldId id="272"/>
            <p14:sldId id="274"/>
            <p14:sldId id="321"/>
            <p14:sldId id="322"/>
            <p14:sldId id="318"/>
            <p14:sldId id="276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87924" autoAdjust="0"/>
  </p:normalViewPr>
  <p:slideViewPr>
    <p:cSldViewPr snapToGrid="0">
      <p:cViewPr varScale="1">
        <p:scale>
          <a:sx n="55" d="100"/>
          <a:sy n="55" d="100"/>
        </p:scale>
        <p:origin x="52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工作量分布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BB2E-47E5-A29C-0565AA7938F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BB2E-47E5-A29C-0565AA7938F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BB2E-47E5-A29C-0565AA7938F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BB2E-47E5-A29C-0565AA7938F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8-3D72-428C-ABE7-12C962CA6AD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A-31E5-4983-B6F2-DED63244AF7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D46F1F1-890A-49E5-9957-BCA98D61806F}" type="CATEGORYNAME">
                      <a:rPr lang="en-US" altLang="zh-CN"/>
                      <a:pPr>
                        <a:defRPr/>
                      </a:pPr>
                      <a:t>[类别名称]</a:t>
                    </a:fld>
                    <a:r>
                      <a:rPr lang="zh-CN" altLang="en-US" baseline="0" dirty="0"/>
                      <a:t>
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B2E-47E5-A29C-0565AA7938FF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3D82D93-4227-4F1C-B821-8BEDC400E932}" type="CATEGORYNAME">
                      <a:rPr lang="en-US" altLang="zh-CN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[类别名称]</a:t>
                    </a:fld>
                    <a:r>
                      <a:rPr lang="zh-CN" altLang="en-US" baseline="0"/>
                      <a:t>
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BB2E-47E5-A29C-0565AA7938FF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FEFAB72-66F5-4A43-84C1-AAB85CF0F422}" type="CATEGORYNAME">
                      <a:rPr lang="en-US" altLang="zh-CN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[类别名称]</a:t>
                    </a:fld>
                    <a:r>
                      <a:rPr lang="zh-CN" altLang="en-US" baseline="0"/>
                      <a:t>
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B2E-47E5-A29C-0565AA7938FF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F2D4456-DA37-4B1F-8E38-81DEF2410DFD}" type="CATEGORYNAME">
                      <a:rPr lang="en-US" altLang="zh-CN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[类别名称]</a:t>
                    </a:fld>
                    <a:r>
                      <a:rPr lang="zh-CN" altLang="en-US" baseline="0" dirty="0"/>
                      <a:t>
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B2E-47E5-A29C-0565AA7938FF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altLang="en-US" sz="1330" b="1" i="0" u="none" strike="noStrike" kern="1200" spc="0" baseline="0" smtClean="0">
                        <a:solidFill>
                          <a:srgbClr val="4472C4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4A4C6A2-CA8B-47DF-AE44-B376D8E39D0A}" type="CATEGORYNAME">
                      <a:rPr lang="en-US" altLang="zh-CN" sz="1330" b="1" i="0" u="none" strike="noStrike" kern="1200" spc="0" baseline="0" smtClean="0">
                        <a:solidFill>
                          <a:srgbClr val="4472C4"/>
                        </a:solidFill>
                        <a:latin typeface="+mn-lt"/>
                        <a:ea typeface="+mn-ea"/>
                        <a:cs typeface="+mn-cs"/>
                      </a:rPr>
                      <a:pPr>
                        <a:defRPr lang="zh-CN" altLang="en-US" smtClean="0">
                          <a:solidFill>
                            <a:srgbClr val="4472C4"/>
                          </a:solidFill>
                        </a:defRPr>
                      </a:pPr>
                      <a:t>[类别名称]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altLang="en-US" sz="1330" b="1" i="0" u="none" strike="noStrike" kern="1200" spc="0" baseline="0" smtClean="0">
                      <a:solidFill>
                        <a:srgbClr val="4472C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3D72-428C-ABE7-12C962CA6ADC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A-31E5-4983-B6F2-DED63244AF7F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代理人管理模块 10%</c:v>
                </c:pt>
                <c:pt idx="1">
                  <c:v>保险详情页分享15%</c:v>
                </c:pt>
                <c:pt idx="2">
                  <c:v>扫码购药 30%</c:v>
                </c:pt>
                <c:pt idx="3">
                  <c:v>学习专业技能 10%</c:v>
                </c:pt>
                <c:pt idx="4">
                  <c:v>信息采集项目25%</c:v>
                </c:pt>
                <c:pt idx="5">
                  <c:v>泰康人寿商保服务10%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1.5</c:v>
                </c:pt>
                <c:pt idx="2">
                  <c:v>3</c:v>
                </c:pt>
                <c:pt idx="3">
                  <c:v>1</c:v>
                </c:pt>
                <c:pt idx="4">
                  <c:v>2.5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2E-47E5-A29C-0565AA7938FF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031DF-C706-4215-8A90-93E54DC847C7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164F6-DFAD-4EF3-99A3-F58FB9161F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121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811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信息采集项目主要是收集医疗机构、医师、科室、床位等信息，包括信息采集、审核、同步等功能，慢慢形成一个由我们自己维护的信息库。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负责模块：登录模块、医疗机构信息采集模块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登录模块主要功能点：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密码登录  密码做加密保存，登录方式为密码登录时做账号和密码组合校验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短信登录  登录方式为短信登录时，调取基础平台服务，发短信，校验短信验证码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保存用户登录的历史记录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用户登录信息拉取  从四级管理平台拉取医疗机构信息，定时拉取，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修改密码  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075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医疗机构信息采集主要功能点：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信息采集  用户录入信息后，点击保存，做数据的校验和本地存储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提交审核  调用基础平台接口，提交医疗机构审核信息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数据同步  从基础平台同步医疗机构信息，并且同时更新医疗机构登录表信息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状态变更  保存状态，提交状态，审核状态，驳回状态，逻辑删除状态的变更，和医疗机构审核完成后的版本控制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924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负责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泰康人寿商保服务项目，微信端服务订单管理模块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包括订单的列表展示、详情展示、生成对应的订单支付链接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45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986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59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949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744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59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377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945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345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8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业务模式：国内最专业的智慧城市建设专家，提供一体化解决方案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个人理解：大家上下一心，在智慧城市建设行业深耕的同时，不断的寻求新突破。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企业文化基础</a:t>
            </a:r>
            <a:r>
              <a:rPr lang="en-US" altLang="zh-CN" dirty="0"/>
              <a:t>: </a:t>
            </a:r>
          </a:p>
          <a:p>
            <a:r>
              <a:rPr lang="zh-CN" altLang="en-US" dirty="0"/>
              <a:t>共创   共享   共担</a:t>
            </a:r>
          </a:p>
          <a:p>
            <a:endParaRPr lang="zh-CN" altLang="en-US" dirty="0"/>
          </a:p>
          <a:p>
            <a:r>
              <a:rPr lang="zh-CN" altLang="en-US" dirty="0"/>
              <a:t>企业核心价值观</a:t>
            </a:r>
            <a:r>
              <a:rPr lang="en-US" altLang="zh-CN" dirty="0"/>
              <a:t>: </a:t>
            </a:r>
          </a:p>
          <a:p>
            <a:r>
              <a:rPr lang="zh-CN" altLang="en-US" dirty="0"/>
              <a:t>科技兴国  服务社会</a:t>
            </a:r>
          </a:p>
          <a:p>
            <a:endParaRPr lang="zh-CN" altLang="en-US" dirty="0"/>
          </a:p>
          <a:p>
            <a:r>
              <a:rPr lang="zh-CN" altLang="en-US" dirty="0"/>
              <a:t>企业经营理念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客户价值为根本  诚信经营为生命 </a:t>
            </a:r>
          </a:p>
          <a:p>
            <a:r>
              <a:rPr lang="zh-CN" altLang="en-US" dirty="0"/>
              <a:t>工匠精神为引领  员工成长为责任</a:t>
            </a:r>
          </a:p>
          <a:p>
            <a:endParaRPr lang="zh-CN" altLang="en-US" dirty="0"/>
          </a:p>
          <a:p>
            <a:r>
              <a:rPr lang="zh-CN" altLang="en-US" dirty="0"/>
              <a:t>企业愿景：</a:t>
            </a:r>
          </a:p>
          <a:p>
            <a:r>
              <a:rPr lang="zh-CN" altLang="en-US" dirty="0"/>
              <a:t>发展智慧产业   创造幸福生活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069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835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825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027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48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005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之前的工作经历</a:t>
            </a:r>
            <a:r>
              <a:rPr lang="en-US" altLang="zh-CN" dirty="0"/>
              <a:t>2014</a:t>
            </a:r>
            <a:r>
              <a:rPr lang="zh-CN" altLang="en-US" dirty="0"/>
              <a:t>年参加工作</a:t>
            </a:r>
            <a:endParaRPr lang="en-US" altLang="zh-CN" dirty="0"/>
          </a:p>
          <a:p>
            <a:r>
              <a:rPr lang="zh-CN" altLang="en-US" dirty="0"/>
              <a:t>北京时代民芯科技有限公司 </a:t>
            </a:r>
            <a:r>
              <a:rPr lang="en-US" altLang="zh-CN" dirty="0"/>
              <a:t>2014-2016  </a:t>
            </a:r>
            <a:r>
              <a:rPr lang="zh-CN" altLang="en-US" dirty="0"/>
              <a:t>应用开发部门</a:t>
            </a:r>
            <a:r>
              <a:rPr lang="en-US" altLang="zh-CN" dirty="0"/>
              <a:t>  </a:t>
            </a:r>
            <a:r>
              <a:rPr lang="zh-CN" altLang="en-US" dirty="0"/>
              <a:t>企业内部的</a:t>
            </a:r>
            <a:r>
              <a:rPr lang="en-US" altLang="zh-CN" dirty="0"/>
              <a:t>OA</a:t>
            </a:r>
            <a:r>
              <a:rPr lang="zh-CN" altLang="en-US" dirty="0"/>
              <a:t>系统的维护和功能拓展</a:t>
            </a:r>
            <a:endParaRPr lang="en-US" altLang="zh-CN" dirty="0"/>
          </a:p>
          <a:p>
            <a:r>
              <a:rPr lang="zh-CN" altLang="en-US" dirty="0"/>
              <a:t>神州数码信息服务股份有限公司 </a:t>
            </a:r>
            <a:r>
              <a:rPr lang="en-US" altLang="zh-CN" dirty="0"/>
              <a:t>2016-2017   </a:t>
            </a:r>
            <a:r>
              <a:rPr lang="zh-CN" altLang="en-US" dirty="0"/>
              <a:t>金融</a:t>
            </a:r>
            <a:r>
              <a:rPr lang="en-US" altLang="zh-CN" dirty="0" err="1"/>
              <a:t>SBU</a:t>
            </a:r>
            <a:r>
              <a:rPr lang="zh-CN" altLang="en-US" dirty="0"/>
              <a:t>部门</a:t>
            </a:r>
            <a:r>
              <a:rPr lang="en-US" altLang="zh-CN" dirty="0"/>
              <a:t>    </a:t>
            </a:r>
            <a:r>
              <a:rPr lang="zh-CN" altLang="en-US" dirty="0"/>
              <a:t>国开行征信系统，银行数据报表等项目</a:t>
            </a:r>
            <a:endParaRPr lang="en-US" altLang="zh-CN" dirty="0"/>
          </a:p>
          <a:p>
            <a:r>
              <a:rPr lang="zh-CN" altLang="en-US" dirty="0"/>
              <a:t>信雅达系统工程股份有限公司 </a:t>
            </a:r>
            <a:r>
              <a:rPr lang="en-US" altLang="zh-CN" dirty="0"/>
              <a:t>2017-2018    </a:t>
            </a:r>
            <a:r>
              <a:rPr lang="zh-CN" altLang="en-US" dirty="0"/>
              <a:t>汽车金融条线</a:t>
            </a:r>
            <a:r>
              <a:rPr lang="en-US" altLang="zh-CN" dirty="0"/>
              <a:t>—</a:t>
            </a:r>
            <a:r>
              <a:rPr lang="zh-CN" altLang="en-US" dirty="0"/>
              <a:t>购车贷款、风控项目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699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、保险服务管理系统项目中代理人管理模块开发。包括代理人的添加、修改、列表展示、登录权限配置、生成携带代理人信息的二维码，以及扫描二维码后的支付流程的改造。</a:t>
            </a:r>
          </a:p>
          <a:p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371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保险服务管理系统项目（</a:t>
            </a:r>
            <a:r>
              <a:rPr lang="zh-CN" altLang="en-US" dirty="0"/>
              <a:t>保险公司端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代理人管理界面：包括代理人的添加、修改、列表展示、登录权限配置、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生成代理人对应的二维码，扫码后，跳转到保险产品列表展示页面，页面包含代理人的信息。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点击了解详情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获取保障以及之后的购买支付流程的改造，添加购买信息记录和生成订单前的验证功能。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完成后台的功能开发（项目暂停中）（由于对方系统变更，方案需要重新讨论，项目暂时搁置。）。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67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优化之前的页面是微信平台默认的分享功能，缺少必要的文字说明和图片，即使分享的为具体的保险产品，在点击链接后只能跳转到保险服务首页，用户体验较差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848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优化后的分享功能，点击右上角分享到朋友圈，朋友圈点击分享内容有保险产品封面图，有文字说明（产品简介），点击分享链接跳转至当前保险详情页</a:t>
            </a:r>
            <a:endParaRPr lang="en-US" altLang="zh-CN" dirty="0"/>
          </a:p>
          <a:p>
            <a:r>
              <a:rPr lang="zh-CN" altLang="en-US" dirty="0"/>
              <a:t>开发难点，需要深入学习微信公众平台技术文档，对接微信分享功能接口，做授权验证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保险服务项目微信分享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功能于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16</a:t>
            </a:r>
            <a:r>
              <a:rPr lang="zh-CN" altLang="en-US" dirty="0"/>
              <a:t>号完成上线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59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b="1" dirty="0"/>
              <a:t>主要三个模块：</a:t>
            </a:r>
            <a:endParaRPr lang="en-US" altLang="zh-CN" sz="10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b="1" dirty="0"/>
              <a:t>药品对照</a:t>
            </a:r>
            <a:r>
              <a:rPr lang="en-US" altLang="zh-CN" sz="1000" b="1" dirty="0"/>
              <a:t>----</a:t>
            </a:r>
            <a:r>
              <a:rPr lang="zh-CN" altLang="en-US" sz="1000" b="1" dirty="0"/>
              <a:t>医保药品拉取，药店端上传药品做对照</a:t>
            </a:r>
            <a:endParaRPr lang="en-US" altLang="zh-CN" sz="10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b="1" dirty="0"/>
              <a:t>同步</a:t>
            </a:r>
            <a:r>
              <a:rPr lang="en-US" altLang="zh-CN" sz="800" b="1" dirty="0"/>
              <a:t>----</a:t>
            </a:r>
            <a:r>
              <a:rPr lang="zh-CN" altLang="en-US" sz="800" b="1" dirty="0"/>
              <a:t>同步前的身份验证，药品同步（单笔、批量同步），订单同步</a:t>
            </a:r>
            <a:endParaRPr lang="en-US" altLang="zh-CN" sz="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b="1" dirty="0"/>
              <a:t>扫码购药</a:t>
            </a:r>
            <a:endParaRPr lang="en-US" altLang="zh-CN" sz="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b="1" dirty="0"/>
              <a:t>大致过程，首先由药店上传药品信息到药品库，然后药店端对上传的药品进行医保对照，对照完成的药品可以在门店进行选择购买，选择完成后，生成订单、同步订单，扫码支付。</a:t>
            </a:r>
            <a:endParaRPr lang="en-US" altLang="zh-CN" sz="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b="1" dirty="0"/>
              <a:t>主要工作内容是对接健生堂、一笑堂扫码购药，解决客户在使用过程中的异常情况</a:t>
            </a:r>
            <a:r>
              <a:rPr lang="en-US" altLang="zh-CN" sz="800" b="1" dirty="0"/>
              <a:t>,</a:t>
            </a:r>
            <a:r>
              <a:rPr lang="zh-CN" altLang="en-US" sz="800" b="1" dirty="0"/>
              <a:t>优化用户体验</a:t>
            </a:r>
            <a:endParaRPr lang="en-US" altLang="zh-CN" sz="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b="1" dirty="0"/>
              <a:t>在线购药项目于</a:t>
            </a:r>
            <a:r>
              <a:rPr lang="en-US" altLang="zh-CN" sz="800" b="1" dirty="0"/>
              <a:t>10</a:t>
            </a:r>
            <a:r>
              <a:rPr lang="zh-CN" altLang="en-US" sz="800" b="1" dirty="0"/>
              <a:t>月</a:t>
            </a:r>
            <a:r>
              <a:rPr lang="en-US" altLang="zh-CN" sz="800" b="1" dirty="0"/>
              <a:t>18</a:t>
            </a:r>
            <a:r>
              <a:rPr lang="zh-CN" altLang="en-US" sz="800" b="1" dirty="0"/>
              <a:t>号上线，</a:t>
            </a:r>
            <a:r>
              <a:rPr lang="en-US" altLang="zh-CN" sz="800" b="1" dirty="0"/>
              <a:t>11</a:t>
            </a:r>
            <a:r>
              <a:rPr lang="zh-CN" altLang="en-US" sz="800" b="1" dirty="0"/>
              <a:t>月</a:t>
            </a:r>
            <a:r>
              <a:rPr lang="en-US" altLang="zh-CN" sz="800" b="1" dirty="0"/>
              <a:t>12</a:t>
            </a:r>
            <a:r>
              <a:rPr lang="zh-CN" altLang="en-US" sz="800" b="1" dirty="0"/>
              <a:t>号健生堂完成对照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2600</a:t>
            </a:r>
            <a:r>
              <a:rPr lang="zh-CN" altLang="en-US" sz="105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单药品，</a:t>
            </a:r>
            <a:r>
              <a:rPr lang="en-US" altLang="zh-CN" sz="105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</a:t>
            </a:r>
            <a:r>
              <a:rPr lang="zh-CN" altLang="en-US" sz="105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笔订单的生产环境测试，开始在其他药店推广使用。</a:t>
            </a:r>
            <a:endParaRPr lang="en-US" altLang="zh-CN" sz="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8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464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2674A-62FA-4D91-8D0D-DF465DD4B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8286CD-A0ED-40A7-82F8-154B0A088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2BC2FC-0E77-4793-9948-F74DDD07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0FE1FE-85E7-4A1D-B2D6-2316EC2C0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C5B362-CFF4-4A02-92D6-A0932632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0282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89F7F-DEF1-4D48-B739-9A7CF7F0B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0DBE8C-8634-4461-9197-E340685DD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461BFD-B3D8-45B0-B6D1-C771BE51E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FB9F67-360A-439E-9214-DF126691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6AE027-C7CA-4BB4-BDE0-097C65ED5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82725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7E98EEC-AB48-442A-B99B-ED49EE69C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5D4650-AE1D-4378-97FD-616C5C0F6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D8BC08-FADD-42F2-A24E-B529127567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368E9A-EA2A-453E-862F-2DEBDAA4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A3ECA7-7B27-4AF0-A14B-53819FBF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01229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49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A7213-19CC-45EE-8880-62872BE1E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F7B8E2-45E9-42DB-AD0B-FF8818FD9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799959-0181-46C1-B788-72D19051E9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F4B5D2-E48B-4309-9B2D-47B35A1D7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F5C63E-3BF8-430B-A9D5-EBE19F43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13774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DD95F-6AC1-40B7-975F-CDACE571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B1399F-EDAC-4414-BF65-DDC19C5C1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237053-DC9E-404E-A981-1A21EA6DDD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1D3D96-999F-44F7-B6BE-816271925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942F82-A5CE-4618-B62D-BBA356D1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16966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B16CC-A56C-4C43-8097-7F9AE9B9F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DA9178-8F81-4F57-8849-02A5F9243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FC8D3D-96B7-4ABC-8242-4F5EA45D1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FE7BA0-BEB7-4F9B-8BF3-1D3F5B44A9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2203DA-A1AF-4C21-9624-AD9AA59B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21907E-2631-4C36-A7F1-AB08C47A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70987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1ED44-5D64-4B95-8BDB-FBC9F7B6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D08FA7-572E-41DB-AD8D-7EA7A0543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31230-7E3C-48F1-A1B4-DACFD5E3A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92E296-09BB-4DE4-8FD3-7DF763289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79CEC8-8893-4415-86B2-99015B369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55BB422-2B79-44D5-9034-8E067707F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88C90C-F4A7-4859-9655-7E845F32C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2B31AD-384E-4092-88C3-B1E34B0B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33161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1F12F-5C4E-4A8F-9126-BCA8F0067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623C68-CCF2-429C-8959-CE590B9014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92FBB8-04A1-4A0E-B2A8-18CE475A0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462C5B-16C1-4EC8-83FD-435A7BA2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70756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D6100A-6BE7-4882-87C2-CF7DDF317A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BCD206-6A1B-421B-B4A2-D8C4E7CE4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0ED61D-F1DA-41F5-AF47-75BF8D33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35025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77381-FA27-4AE4-BC16-1E2C4D0B5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420A13-D491-442F-A9F3-83CC52DD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6F4824-7075-4147-806F-0752FFFE0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9F3490-D277-4160-9178-D3C043ED35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AD57A6-FF49-4D4E-9754-F71CB9B42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504732-5B75-45A0-8E99-295474A9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74819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87CDE-B177-4295-A380-033E89464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12EA28-17FB-4CD1-8980-067B1B5430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0D737A-37BE-4CC4-86F1-F7579BC1B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F9F504-0A9B-4D01-9395-B7192BC6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18227A-A761-4539-AE36-38E5B5648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4F5A13-3C68-4F8F-959A-636AC0EE9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17227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B84DC4-444A-4991-A7D5-75D2E359893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"/>
            <a:ext cx="12192000" cy="68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6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140AD32-8423-4640-BE88-3B2B0D004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8" t="33914" r="16275" b="-777"/>
          <a:stretch/>
        </p:blipFill>
        <p:spPr>
          <a:xfrm>
            <a:off x="7270813" y="1837677"/>
            <a:ext cx="4234648" cy="4584887"/>
          </a:xfrm>
          <a:prstGeom prst="rect">
            <a:avLst/>
          </a:prstGeom>
        </p:spPr>
      </p:pic>
      <p:sp>
        <p:nvSpPr>
          <p:cNvPr id="9" name="TextBox 41">
            <a:extLst>
              <a:ext uri="{FF2B5EF4-FFF2-40B4-BE49-F238E27FC236}">
                <a16:creationId xmlns:a16="http://schemas.microsoft.com/office/drawing/2014/main" id="{C6237763-6F6F-4AA9-80E9-2E19A5C10132}"/>
              </a:ext>
            </a:extLst>
          </p:cNvPr>
          <p:cNvSpPr txBox="1"/>
          <p:nvPr/>
        </p:nvSpPr>
        <p:spPr>
          <a:xfrm>
            <a:off x="742437" y="2225854"/>
            <a:ext cx="7109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6000" dirty="0">
                <a:solidFill>
                  <a:srgbClr val="C00000"/>
                </a:solidFill>
              </a:rPr>
              <a:t>新员工转正述职报告</a:t>
            </a: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700B908E-8576-4E61-92A6-8A8904B9825D}"/>
              </a:ext>
            </a:extLst>
          </p:cNvPr>
          <p:cNvSpPr txBox="1"/>
          <p:nvPr/>
        </p:nvSpPr>
        <p:spPr>
          <a:xfrm>
            <a:off x="3335378" y="4647404"/>
            <a:ext cx="257474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述职人：王贵成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48B9857-19DA-49BD-A4B4-AD498538EBC2}"/>
              </a:ext>
            </a:extLst>
          </p:cNvPr>
          <p:cNvGrpSpPr/>
          <p:nvPr/>
        </p:nvGrpSpPr>
        <p:grpSpPr>
          <a:xfrm>
            <a:off x="742437" y="3629693"/>
            <a:ext cx="7008000" cy="547787"/>
            <a:chOff x="742437" y="3629693"/>
            <a:chExt cx="7008000" cy="547787"/>
          </a:xfrm>
        </p:grpSpPr>
        <p:sp>
          <p:nvSpPr>
            <p:cNvPr id="10" name="TextBox 42">
              <a:extLst>
                <a:ext uri="{FF2B5EF4-FFF2-40B4-BE49-F238E27FC236}">
                  <a16:creationId xmlns:a16="http://schemas.microsoft.com/office/drawing/2014/main" id="{D3927F3A-8EC9-43BC-BE78-F194A9CDEFBA}"/>
                </a:ext>
              </a:extLst>
            </p:cNvPr>
            <p:cNvSpPr txBox="1"/>
            <p:nvPr/>
          </p:nvSpPr>
          <p:spPr>
            <a:xfrm>
              <a:off x="793238" y="3677333"/>
              <a:ext cx="6932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54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这是一个全新的开始</a:t>
              </a:r>
              <a:r>
                <a:rPr lang="en-US" altLang="zh-CN" sz="2400" b="1" spc="54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zh-CN" altLang="en-US" sz="2400" b="1" spc="54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开始一段新的旅程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12F9074-BF35-4F79-8098-86C28BEA08C8}"/>
                </a:ext>
              </a:extLst>
            </p:cNvPr>
            <p:cNvCxnSpPr/>
            <p:nvPr/>
          </p:nvCxnSpPr>
          <p:spPr>
            <a:xfrm>
              <a:off x="742437" y="3629693"/>
              <a:ext cx="70080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8EF806E-9D49-41DA-978E-9974D742BBE9}"/>
                </a:ext>
              </a:extLst>
            </p:cNvPr>
            <p:cNvCxnSpPr/>
            <p:nvPr/>
          </p:nvCxnSpPr>
          <p:spPr>
            <a:xfrm>
              <a:off x="742437" y="4177480"/>
              <a:ext cx="70080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50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">
            <a:extLst>
              <a:ext uri="{FF2B5EF4-FFF2-40B4-BE49-F238E27FC236}">
                <a16:creationId xmlns:a16="http://schemas.microsoft.com/office/drawing/2014/main" id="{5225BE4A-218A-4F60-8CE5-ED78A438B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14A398-2401-41BA-BD87-D1C8CDBC06F2}"/>
              </a:ext>
            </a:extLst>
          </p:cNvPr>
          <p:cNvSpPr txBox="1"/>
          <p:nvPr/>
        </p:nvSpPr>
        <p:spPr>
          <a:xfrm>
            <a:off x="479394" y="18891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信息采集项目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功能展示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72BD17-CE4F-4050-BA0A-9B4382BFF988}"/>
              </a:ext>
            </a:extLst>
          </p:cNvPr>
          <p:cNvSpPr txBox="1"/>
          <p:nvPr/>
        </p:nvSpPr>
        <p:spPr>
          <a:xfrm>
            <a:off x="892717" y="5942137"/>
            <a:ext cx="104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登录模块主要功能点：密码登录、短信登录、用户登录信息拉取、修改密码。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4BCD23-601F-4C50-991C-C75F8D748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551" y="842010"/>
            <a:ext cx="9494897" cy="48605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0B0283F-D8F8-446B-ABD8-E549F0B79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07" y="1998533"/>
            <a:ext cx="2507886" cy="27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98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">
            <a:extLst>
              <a:ext uri="{FF2B5EF4-FFF2-40B4-BE49-F238E27FC236}">
                <a16:creationId xmlns:a16="http://schemas.microsoft.com/office/drawing/2014/main" id="{5225BE4A-218A-4F60-8CE5-ED78A438B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14A398-2401-41BA-BD87-D1C8CDBC06F2}"/>
              </a:ext>
            </a:extLst>
          </p:cNvPr>
          <p:cNvSpPr txBox="1"/>
          <p:nvPr/>
        </p:nvSpPr>
        <p:spPr>
          <a:xfrm>
            <a:off x="479394" y="18891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信息采集项目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6906133-53EE-42E2-82CD-E44086832892}"/>
              </a:ext>
            </a:extLst>
          </p:cNvPr>
          <p:cNvSpPr txBox="1"/>
          <p:nvPr/>
        </p:nvSpPr>
        <p:spPr>
          <a:xfrm>
            <a:off x="671547" y="4490201"/>
            <a:ext cx="565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医疗机构信息采集主要功能点：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信息采集、提交审核、数据同步、状态变更。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821CA7-7933-4824-8743-2521255FA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60" y="1427219"/>
            <a:ext cx="7048789" cy="18599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5A4E81F-10C0-41D2-8D74-7D3941863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124" y="650578"/>
            <a:ext cx="3283626" cy="58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48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">
            <a:extLst>
              <a:ext uri="{FF2B5EF4-FFF2-40B4-BE49-F238E27FC236}">
                <a16:creationId xmlns:a16="http://schemas.microsoft.com/office/drawing/2014/main" id="{5225BE4A-218A-4F60-8CE5-ED78A438B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14A398-2401-41BA-BD87-D1C8CDBC06F2}"/>
              </a:ext>
            </a:extLst>
          </p:cNvPr>
          <p:cNvSpPr txBox="1"/>
          <p:nvPr/>
        </p:nvSpPr>
        <p:spPr>
          <a:xfrm>
            <a:off x="479394" y="188913"/>
            <a:ext cx="5243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泰康人寿商保服务项目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服务订单管理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6906133-53EE-42E2-82CD-E44086832892}"/>
              </a:ext>
            </a:extLst>
          </p:cNvPr>
          <p:cNvSpPr txBox="1"/>
          <p:nvPr/>
        </p:nvSpPr>
        <p:spPr>
          <a:xfrm>
            <a:off x="6499346" y="1881247"/>
            <a:ext cx="4840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服务订单列表展示，包括已确认订单（待支付、已支付、逾期订单、已退款订单）和未确认订单的部分信息的展示。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D36967-61CB-48B4-9EDB-410CF2B1B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57" y="968229"/>
            <a:ext cx="5243743" cy="26301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88E9DB4-1B49-40B1-92EE-51C8A6B02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58" y="3916007"/>
            <a:ext cx="5243742" cy="23843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BB9A1CB-94CC-41B8-B791-79C2E9454810}"/>
              </a:ext>
            </a:extLst>
          </p:cNvPr>
          <p:cNvSpPr txBox="1"/>
          <p:nvPr/>
        </p:nvSpPr>
        <p:spPr>
          <a:xfrm>
            <a:off x="6499345" y="4923537"/>
            <a:ext cx="484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服务订单详情展示。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38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0866ED97-C6A9-4955-AA51-FA14A03E1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0063302"/>
              </p:ext>
            </p:extLst>
          </p:nvPr>
        </p:nvGraphicFramePr>
        <p:xfrm>
          <a:off x="479394" y="1757237"/>
          <a:ext cx="10515600" cy="4411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矩形 1">
            <a:extLst>
              <a:ext uri="{FF2B5EF4-FFF2-40B4-BE49-F238E27FC236}">
                <a16:creationId xmlns:a16="http://schemas.microsoft.com/office/drawing/2014/main" id="{1BE9B3CF-485E-42BF-9097-93830C1A5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274813-3306-4522-96A4-757DB2E2E92C}"/>
              </a:ext>
            </a:extLst>
          </p:cNvPr>
          <p:cNvSpPr txBox="1"/>
          <p:nvPr/>
        </p:nvSpPr>
        <p:spPr>
          <a:xfrm>
            <a:off x="479394" y="1889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工作量分布</a:t>
            </a:r>
          </a:p>
        </p:txBody>
      </p:sp>
    </p:spTree>
    <p:extLst>
      <p:ext uri="{BB962C8B-B14F-4D97-AF65-F5344CB8AC3E}">
        <p14:creationId xmlns:p14="http://schemas.microsoft.com/office/powerpoint/2010/main" val="441874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C:\Users\Thinkpad\Desktop\商务PNG\m_0005_形状-6.png">
            <a:extLst>
              <a:ext uri="{FF2B5EF4-FFF2-40B4-BE49-F238E27FC236}">
                <a16:creationId xmlns:a16="http://schemas.microsoft.com/office/drawing/2014/main" id="{0F9BFC91-5C4F-45B9-B99D-3E3CA98A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7" r="5694"/>
          <a:stretch/>
        </p:blipFill>
        <p:spPr bwMode="auto">
          <a:xfrm>
            <a:off x="1802833" y="2269353"/>
            <a:ext cx="7987798" cy="364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1">
            <a:extLst>
              <a:ext uri="{FF2B5EF4-FFF2-40B4-BE49-F238E27FC236}">
                <a16:creationId xmlns:a16="http://schemas.microsoft.com/office/drawing/2014/main" id="{15B2C55C-8DCA-4445-B6E6-051A19352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9869E-8C7C-47E7-A914-AE35154272CD}"/>
              </a:ext>
            </a:extLst>
          </p:cNvPr>
          <p:cNvSpPr txBox="1"/>
          <p:nvPr/>
        </p:nvSpPr>
        <p:spPr>
          <a:xfrm>
            <a:off x="479394" y="18891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工作任务达到情况</a:t>
            </a:r>
          </a:p>
        </p:txBody>
      </p:sp>
      <p:pic>
        <p:nvPicPr>
          <p:cNvPr id="8" name="Picture 9" descr="C:\Users\Thinkpad\Desktop\商务PNG\m_0001_椭圆-2-副本-3.png">
            <a:extLst>
              <a:ext uri="{FF2B5EF4-FFF2-40B4-BE49-F238E27FC236}">
                <a16:creationId xmlns:a16="http://schemas.microsoft.com/office/drawing/2014/main" id="{DFDA8F83-D1B7-48C0-B520-C58B17DCE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53879" y="2811715"/>
            <a:ext cx="379035" cy="3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Thinkpad\Desktop\商务PNG\m_0001_椭圆-2-副本-3.png">
            <a:extLst>
              <a:ext uri="{FF2B5EF4-FFF2-40B4-BE49-F238E27FC236}">
                <a16:creationId xmlns:a16="http://schemas.microsoft.com/office/drawing/2014/main" id="{57546170-DBA5-45B9-8CD3-03368C5EC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0023" y="3827838"/>
            <a:ext cx="379035" cy="3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Thinkpad\Desktop\商务PNG\m_0001_椭圆-2-副本-3.png">
            <a:extLst>
              <a:ext uri="{FF2B5EF4-FFF2-40B4-BE49-F238E27FC236}">
                <a16:creationId xmlns:a16="http://schemas.microsoft.com/office/drawing/2014/main" id="{FA903F03-1485-4A32-B9E2-7F72C5C7E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07214" y="3339340"/>
            <a:ext cx="379035" cy="3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Thinkpad\Desktop\商务PNG\m_0001_椭圆-2-副本-3.png">
            <a:extLst>
              <a:ext uri="{FF2B5EF4-FFF2-40B4-BE49-F238E27FC236}">
                <a16:creationId xmlns:a16="http://schemas.microsoft.com/office/drawing/2014/main" id="{42C9E335-ABDB-4B4C-B5B1-57D9A6FD3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74322" y="4597681"/>
            <a:ext cx="379035" cy="3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7200156-9531-441E-A738-98495268846C}"/>
              </a:ext>
            </a:extLst>
          </p:cNvPr>
          <p:cNvSpPr/>
          <p:nvPr/>
        </p:nvSpPr>
        <p:spPr>
          <a:xfrm>
            <a:off x="3066306" y="5242789"/>
            <a:ext cx="28503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完成保险服务管理系统，代理人管理功能模块开发。（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08-07——08-20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5C49F4C-F38D-4E8C-8E39-D05F3416534D}"/>
              </a:ext>
            </a:extLst>
          </p:cNvPr>
          <p:cNvSpPr/>
          <p:nvPr/>
        </p:nvSpPr>
        <p:spPr>
          <a:xfrm>
            <a:off x="3868945" y="2444610"/>
            <a:ext cx="2522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完成保险详情页分享微信朋友圈功能开发。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08-21——09-14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1805286-E6BD-46C7-BC96-8C9C0ED7907C}"/>
              </a:ext>
            </a:extLst>
          </p:cNvPr>
          <p:cNvSpPr/>
          <p:nvPr/>
        </p:nvSpPr>
        <p:spPr>
          <a:xfrm>
            <a:off x="6127581" y="4365626"/>
            <a:ext cx="29419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完成对接一笑堂、健生堂扫码购药项目。目前已完成项目的生产环境联调测试、问题排查、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修复。（已上线）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08-07——10-18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pic>
        <p:nvPicPr>
          <p:cNvPr id="18" name="图形 17" descr="跑步">
            <a:extLst>
              <a:ext uri="{FF2B5EF4-FFF2-40B4-BE49-F238E27FC236}">
                <a16:creationId xmlns:a16="http://schemas.microsoft.com/office/drawing/2014/main" id="{1D250A66-E834-417A-B5DE-7C33C97E2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819" y="4370019"/>
            <a:ext cx="1969279" cy="196927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203513"/>
            <a:ext cx="1602625" cy="53751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053" y="189865"/>
            <a:ext cx="1602625" cy="53751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3A1083AE-18B4-41CF-8A96-3EE179BECA75}"/>
              </a:ext>
            </a:extLst>
          </p:cNvPr>
          <p:cNvSpPr/>
          <p:nvPr/>
        </p:nvSpPr>
        <p:spPr>
          <a:xfrm>
            <a:off x="567416" y="3627340"/>
            <a:ext cx="2301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2018-08-03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入职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A4303C9-54E8-47B3-B292-C3BA7A705BC6}"/>
              </a:ext>
            </a:extLst>
          </p:cNvPr>
          <p:cNvSpPr/>
          <p:nvPr/>
        </p:nvSpPr>
        <p:spPr>
          <a:xfrm>
            <a:off x="6990166" y="1183721"/>
            <a:ext cx="22020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完成信息采集项目，登录、医疗机构信息采集功能模块开发。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10-09——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至今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D0DF82-1CEB-4C18-A9AB-40B456136862}"/>
              </a:ext>
            </a:extLst>
          </p:cNvPr>
          <p:cNvSpPr/>
          <p:nvPr/>
        </p:nvSpPr>
        <p:spPr>
          <a:xfrm>
            <a:off x="9790630" y="2346159"/>
            <a:ext cx="2202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泰康人寿商保服务，服务订单管理功能模块开发开发。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11-07——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至今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617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20" grpId="0"/>
      <p:bldP spid="21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1EC2C6ED-0F1E-4574-A9D3-85FE4E722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3E8FFE-DCAB-4F09-968A-FD5915E1B6D2}"/>
              </a:ext>
            </a:extLst>
          </p:cNvPr>
          <p:cNvSpPr txBox="1"/>
          <p:nvPr/>
        </p:nvSpPr>
        <p:spPr>
          <a:xfrm>
            <a:off x="479394" y="18891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遇到的问题与对策</a:t>
            </a: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53C0661F-7975-43D5-9470-321F890A54F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394476" y="-1857264"/>
            <a:ext cx="1691080" cy="11233248"/>
          </a:xfrm>
          <a:prstGeom prst="downArrow">
            <a:avLst>
              <a:gd name="adj1" fmla="val 49065"/>
              <a:gd name="adj2" fmla="val 4482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eaVert" lIns="110413" tIns="55207" rIns="110413" bIns="55207"/>
          <a:lstStyle/>
          <a:p>
            <a:pPr defTabSz="1219170"/>
            <a:endParaRPr lang="zh-CN" altLang="en-US" sz="253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D325CF-9FB7-43C8-B945-49B9EB796D4A}"/>
              </a:ext>
            </a:extLst>
          </p:cNvPr>
          <p:cNvGrpSpPr/>
          <p:nvPr/>
        </p:nvGrpSpPr>
        <p:grpSpPr bwMode="auto">
          <a:xfrm>
            <a:off x="2606618" y="2955283"/>
            <a:ext cx="2054273" cy="1608151"/>
            <a:chOff x="1226494" y="2841572"/>
            <a:chExt cx="1935848" cy="1512817"/>
          </a:xfr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C0E1D1FE-5586-4182-A9A4-6155622DF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958" y="2841572"/>
              <a:ext cx="1514918" cy="1512817"/>
            </a:xfrm>
            <a:prstGeom prst="ellipse">
              <a:avLst/>
            </a:prstGeom>
            <a:solidFill>
              <a:srgbClr val="C00000"/>
            </a:solidFill>
            <a:ln w="76200">
              <a:solidFill>
                <a:srgbClr val="FFFFFF"/>
              </a:solidFill>
              <a:round/>
            </a:ln>
          </p:spPr>
          <p:txBody>
            <a:bodyPr/>
            <a:lstStyle/>
            <a:p>
              <a:pPr defTabSz="1219170">
                <a:defRPr/>
              </a:pPr>
              <a:endParaRPr lang="zh-CN" altLang="en-US" sz="1867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761D025A-714B-4458-BFE0-23B37EF7C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6494" y="3287905"/>
              <a:ext cx="1935848" cy="620153"/>
            </a:xfrm>
            <a:prstGeom prst="rect">
              <a:avLst/>
            </a:prstGeom>
            <a:noFill/>
            <a:ln w="5080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9170" eaLnBrk="1" hangingPunct="1"/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对接微信接口</a:t>
              </a:r>
              <a:br>
                <a:rPr lang="en-US" altLang="zh-CN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不顺畅</a:t>
              </a: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43F04D26-2F5E-41D2-934E-D0062E17417F}"/>
              </a:ext>
            </a:extLst>
          </p:cNvPr>
          <p:cNvSpPr/>
          <p:nvPr/>
        </p:nvSpPr>
        <p:spPr>
          <a:xfrm>
            <a:off x="1325754" y="1457223"/>
            <a:ext cx="53334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在保险产品详情页分享朋友圈功能开发过程中，对微信接口的开发流程不熟悉，遇到较多阻塞。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解决对策：详细阅读微信公众平台开发技术文档，申请微信测试账号，配置本地微信接口开发环境，多尝试，多做单元测试。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4499BE4-D7A2-4529-946A-2D08A6AC5132}"/>
              </a:ext>
            </a:extLst>
          </p:cNvPr>
          <p:cNvGrpSpPr/>
          <p:nvPr/>
        </p:nvGrpSpPr>
        <p:grpSpPr>
          <a:xfrm>
            <a:off x="7119957" y="2946144"/>
            <a:ext cx="2054273" cy="1608151"/>
            <a:chOff x="7119957" y="2946144"/>
            <a:chExt cx="2054273" cy="1608151"/>
          </a:xfrm>
        </p:grpSpPr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7EB07F0B-B6FC-4B11-A325-416AA7C9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3298" y="2946144"/>
              <a:ext cx="1607593" cy="1608151"/>
            </a:xfrm>
            <a:prstGeom prst="ellipse">
              <a:avLst/>
            </a:prstGeom>
            <a:solidFill>
              <a:srgbClr val="C00000"/>
            </a:solidFill>
            <a:ln w="76200">
              <a:solidFill>
                <a:srgbClr val="FFFFFF"/>
              </a:solidFill>
              <a:round/>
            </a:ln>
          </p:spPr>
          <p:txBody>
            <a:bodyPr/>
            <a:lstStyle/>
            <a:p>
              <a:pPr defTabSz="1219170">
                <a:defRPr/>
              </a:pPr>
              <a:endParaRPr lang="zh-CN" altLang="en-US" sz="1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 Box 9">
              <a:extLst>
                <a:ext uri="{FF2B5EF4-FFF2-40B4-BE49-F238E27FC236}">
                  <a16:creationId xmlns:a16="http://schemas.microsoft.com/office/drawing/2014/main" id="{AF85A990-EA22-4B9D-A57A-8D5DB42BE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9957" y="3420602"/>
              <a:ext cx="2054273" cy="659234"/>
            </a:xfrm>
            <a:prstGeom prst="rect">
              <a:avLst/>
            </a:prstGeom>
            <a:noFill/>
            <a:ln w="5080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9170" eaLnBrk="1" hangingPunct="1"/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药品对照异常</a:t>
              </a:r>
              <a:endParaRPr lang="en-US" altLang="zh-CN" sz="18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219170" eaLnBrk="1" hangingPunct="1"/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需要多个团队</a:t>
              </a:r>
              <a:endParaRPr lang="en-US" altLang="zh-CN" sz="18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219170" eaLnBrk="1" hangingPunct="1"/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协作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D2841CEC-118E-44A9-BCBF-9A33F2F600F4}"/>
              </a:ext>
            </a:extLst>
          </p:cNvPr>
          <p:cNvSpPr/>
          <p:nvPr/>
        </p:nvSpPr>
        <p:spPr>
          <a:xfrm>
            <a:off x="5586811" y="4554294"/>
            <a:ext cx="51484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扫码购药项目，做药品对照时出现异常情况，在排查问题的过程中，涉及到了健康组、基础平台、东软三方协作，在沟通过程中有阻塞。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解决对策：作为发现问题的一方，主动推进，及时沟通，避免过长时间的等待。</a:t>
            </a:r>
          </a:p>
        </p:txBody>
      </p:sp>
    </p:spTree>
    <p:extLst>
      <p:ext uri="{BB962C8B-B14F-4D97-AF65-F5344CB8AC3E}">
        <p14:creationId xmlns:p14="http://schemas.microsoft.com/office/powerpoint/2010/main" val="2282009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30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3">
            <a:extLst>
              <a:ext uri="{FF2B5EF4-FFF2-40B4-BE49-F238E27FC236}">
                <a16:creationId xmlns:a16="http://schemas.microsoft.com/office/drawing/2014/main" id="{2DFB4B2D-4152-41AA-B4EA-E6438F512F68}"/>
              </a:ext>
            </a:extLst>
          </p:cNvPr>
          <p:cNvGrpSpPr>
            <a:grpSpLocks/>
          </p:cNvGrpSpPr>
          <p:nvPr/>
        </p:nvGrpSpPr>
        <p:grpSpPr bwMode="auto">
          <a:xfrm>
            <a:off x="2474773" y="2745757"/>
            <a:ext cx="7260423" cy="1172224"/>
            <a:chOff x="21207" y="22234"/>
            <a:chExt cx="4309863" cy="695933"/>
          </a:xfrm>
        </p:grpSpPr>
        <p:sp>
          <p:nvSpPr>
            <p:cNvPr id="9" name="任意多边形 45">
              <a:extLst>
                <a:ext uri="{FF2B5EF4-FFF2-40B4-BE49-F238E27FC236}">
                  <a16:creationId xmlns:a16="http://schemas.microsoft.com/office/drawing/2014/main" id="{FA555088-E8BC-4C15-AEEA-FC1728789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7" y="616567"/>
              <a:ext cx="1307927" cy="101600"/>
            </a:xfrm>
            <a:custGeom>
              <a:avLst/>
              <a:gdLst>
                <a:gd name="T0" fmla="*/ 0 w 1307927"/>
                <a:gd name="T1" fmla="*/ 0 h 101600"/>
                <a:gd name="T2" fmla="*/ 1223454 w 1307927"/>
                <a:gd name="T3" fmla="*/ 0 h 101600"/>
                <a:gd name="T4" fmla="*/ 1307927 w 1307927"/>
                <a:gd name="T5" fmla="*/ 101600 h 101600"/>
                <a:gd name="T6" fmla="*/ 0 w 1307927"/>
                <a:gd name="T7" fmla="*/ 101600 h 101600"/>
                <a:gd name="T8" fmla="*/ 0 w 1307927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126">
              <a:extLst>
                <a:ext uri="{FF2B5EF4-FFF2-40B4-BE49-F238E27FC236}">
                  <a16:creationId xmlns:a16="http://schemas.microsoft.com/office/drawing/2014/main" id="{3FD99DB9-40CD-4497-94EE-F6A2AE29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654" y="616567"/>
              <a:ext cx="2891416" cy="101600"/>
            </a:xfrm>
            <a:custGeom>
              <a:avLst/>
              <a:gdLst>
                <a:gd name="T0" fmla="*/ 0 w 2891416"/>
                <a:gd name="T1" fmla="*/ 0 h 101600"/>
                <a:gd name="T2" fmla="*/ 2891416 w 2891416"/>
                <a:gd name="T3" fmla="*/ 0 h 101600"/>
                <a:gd name="T4" fmla="*/ 2891416 w 2891416"/>
                <a:gd name="T5" fmla="*/ 101600 h 101600"/>
                <a:gd name="T6" fmla="*/ 84473 w 2891416"/>
                <a:gd name="T7" fmla="*/ 101600 h 101600"/>
                <a:gd name="T8" fmla="*/ 0 w 2891416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文本框 69">
              <a:extLst>
                <a:ext uri="{FF2B5EF4-FFF2-40B4-BE49-F238E27FC236}">
                  <a16:creationId xmlns:a16="http://schemas.microsoft.com/office/drawing/2014/main" id="{4E8EE431-7458-4913-BF92-BC0C18FD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2104" y="22234"/>
              <a:ext cx="1666516" cy="49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自我评价</a:t>
              </a:r>
              <a:endParaRPr kumimoji="0" lang="zh-CN" altLang="zh-CN" sz="48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69">
              <a:extLst>
                <a:ext uri="{FF2B5EF4-FFF2-40B4-BE49-F238E27FC236}">
                  <a16:creationId xmlns:a16="http://schemas.microsoft.com/office/drawing/2014/main" id="{7A412D6F-5934-4778-98F5-71F48376D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85" y="164261"/>
              <a:ext cx="1329134" cy="42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第</a:t>
              </a:r>
              <a:r>
                <a:rPr lang="zh-CN" altLang="en-US" sz="4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r>
                <a:rPr kumimoji="0" lang="zh-CN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章</a:t>
              </a:r>
              <a:endParaRPr kumimoji="0" lang="zh-CN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53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D0E88443-1D3A-4A7E-B7D5-31653BB13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11C475-0869-4901-9159-251CE91A4D28}"/>
              </a:ext>
            </a:extLst>
          </p:cNvPr>
          <p:cNvSpPr txBox="1"/>
          <p:nvPr/>
        </p:nvSpPr>
        <p:spPr>
          <a:xfrm>
            <a:off x="479394" y="1889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自身优点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1D7B0B8-B631-4463-A306-0D6ACD53C4E7}"/>
              </a:ext>
            </a:extLst>
          </p:cNvPr>
          <p:cNvGrpSpPr/>
          <p:nvPr/>
        </p:nvGrpSpPr>
        <p:grpSpPr>
          <a:xfrm>
            <a:off x="1604523" y="1768111"/>
            <a:ext cx="3291132" cy="971355"/>
            <a:chOff x="1604523" y="1768111"/>
            <a:chExt cx="3291132" cy="971355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5E9334D5-AF1D-46A0-8096-BF09889B01FD}"/>
                </a:ext>
              </a:extLst>
            </p:cNvPr>
            <p:cNvGrpSpPr/>
            <p:nvPr/>
          </p:nvGrpSpPr>
          <p:grpSpPr>
            <a:xfrm>
              <a:off x="1604523" y="1768111"/>
              <a:ext cx="3291132" cy="971355"/>
              <a:chOff x="1382581" y="1952652"/>
              <a:chExt cx="3291132" cy="971355"/>
            </a:xfrm>
          </p:grpSpPr>
          <p:sp>
            <p:nvSpPr>
              <p:cNvPr id="15" name="Oval 25">
                <a:extLst>
                  <a:ext uri="{FF2B5EF4-FFF2-40B4-BE49-F238E27FC236}">
                    <a16:creationId xmlns:a16="http://schemas.microsoft.com/office/drawing/2014/main" id="{96CB4A12-B856-4934-9ACC-A28E1CF2569F}"/>
                  </a:ext>
                </a:extLst>
              </p:cNvPr>
              <p:cNvSpPr/>
              <p:nvPr/>
            </p:nvSpPr>
            <p:spPr>
              <a:xfrm>
                <a:off x="4480990" y="2341968"/>
                <a:ext cx="192723" cy="192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5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EEC70F72-A3C2-4063-B8EA-2608EDE51F1E}"/>
                  </a:ext>
                </a:extLst>
              </p:cNvPr>
              <p:cNvGrpSpPr/>
              <p:nvPr/>
            </p:nvGrpSpPr>
            <p:grpSpPr>
              <a:xfrm>
                <a:off x="1382581" y="1952652"/>
                <a:ext cx="3098409" cy="971355"/>
                <a:chOff x="1231550" y="1255634"/>
                <a:chExt cx="2430617" cy="762001"/>
              </a:xfrm>
            </p:grpSpPr>
            <p:sp>
              <p:nvSpPr>
                <p:cNvPr id="21" name="Flowchart: Off-page Connector 22">
                  <a:extLst>
                    <a:ext uri="{FF2B5EF4-FFF2-40B4-BE49-F238E27FC236}">
                      <a16:creationId xmlns:a16="http://schemas.microsoft.com/office/drawing/2014/main" id="{E815CC10-D8F2-4718-9F00-3E2C884FC2C4}"/>
                    </a:ext>
                  </a:extLst>
                </p:cNvPr>
                <p:cNvSpPr/>
                <p:nvPr/>
              </p:nvSpPr>
              <p:spPr>
                <a:xfrm rot="16200000">
                  <a:off x="1829116" y="830137"/>
                  <a:ext cx="762000" cy="1612995"/>
                </a:xfrm>
                <a:prstGeom prst="flowChartOffpageConnector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8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22" name="Round Same Side Corner Rectangle 23">
                  <a:extLst>
                    <a:ext uri="{FF2B5EF4-FFF2-40B4-BE49-F238E27FC236}">
                      <a16:creationId xmlns:a16="http://schemas.microsoft.com/office/drawing/2014/main" id="{D1D9AED4-B1EB-4392-8914-0B5A30A5F80C}"/>
                    </a:ext>
                  </a:extLst>
                </p:cNvPr>
                <p:cNvSpPr/>
                <p:nvPr/>
              </p:nvSpPr>
              <p:spPr>
                <a:xfrm rot="16200000">
                  <a:off x="1080978" y="1406206"/>
                  <a:ext cx="762001" cy="460857"/>
                </a:xfrm>
                <a:prstGeom prst="round2Same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微软雅黑"/>
                      <a:cs typeface="+mn-cs"/>
                    </a:rPr>
                    <a:t>01</a:t>
                  </a:r>
                </a:p>
              </p:txBody>
            </p:sp>
            <p:cxnSp>
              <p:nvCxnSpPr>
                <p:cNvPr id="23" name="Straight Connector 24">
                  <a:extLst>
                    <a:ext uri="{FF2B5EF4-FFF2-40B4-BE49-F238E27FC236}">
                      <a16:creationId xmlns:a16="http://schemas.microsoft.com/office/drawing/2014/main" id="{BFEBF46F-DC44-4058-A146-17EC1D374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91444" y="1645627"/>
                  <a:ext cx="670723" cy="2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5534B0E-F852-4E9C-A3A1-D7F403E63C61}"/>
                </a:ext>
              </a:extLst>
            </p:cNvPr>
            <p:cNvSpPr txBox="1"/>
            <p:nvPr/>
          </p:nvSpPr>
          <p:spPr>
            <a:xfrm>
              <a:off x="2155603" y="1841968"/>
              <a:ext cx="1195278" cy="84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lnSpc>
                  <a:spcPct val="120000"/>
                </a:lnSpc>
              </a:pPr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责任</a:t>
              </a:r>
              <a:endParaRPr lang="en-US" altLang="zh-CN" sz="3200" b="1" baseline="-3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 defTabSz="1219170">
                <a:lnSpc>
                  <a:spcPct val="120000"/>
                </a:lnSpc>
              </a:pPr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心强</a:t>
              </a: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B2602612-5D76-4D73-BB63-2A80B5DE1A76}"/>
              </a:ext>
            </a:extLst>
          </p:cNvPr>
          <p:cNvSpPr/>
          <p:nvPr/>
        </p:nvSpPr>
        <p:spPr>
          <a:xfrm>
            <a:off x="5419310" y="2053731"/>
            <a:ext cx="65966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在工作中有很强的责任心，认真积极地对待自己所负责的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业务开发以及和他人的对接工作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6B6CB51-B52C-49C0-8D76-F92AD00863B2}"/>
              </a:ext>
            </a:extLst>
          </p:cNvPr>
          <p:cNvSpPr/>
          <p:nvPr/>
        </p:nvSpPr>
        <p:spPr>
          <a:xfrm>
            <a:off x="5419310" y="3346598"/>
            <a:ext cx="62426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在工作、学习中能够严格监督自己、约束自己，遵守团队纪律和规则，做好团队协作。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CFA098A-277E-4F46-91E1-8E932ABE7B9E}"/>
              </a:ext>
            </a:extLst>
          </p:cNvPr>
          <p:cNvSpPr/>
          <p:nvPr/>
        </p:nvSpPr>
        <p:spPr>
          <a:xfrm>
            <a:off x="5419310" y="4938874"/>
            <a:ext cx="6083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对于新接触的技术或者业务都能踏实研究，力求快速上手。对我来说，钻研技术既是工作需要也是乐趣所在。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F1D7B0B8-B631-4463-A306-0D6ACD53C4E7}"/>
              </a:ext>
            </a:extLst>
          </p:cNvPr>
          <p:cNvGrpSpPr/>
          <p:nvPr/>
        </p:nvGrpSpPr>
        <p:grpSpPr>
          <a:xfrm>
            <a:off x="1579502" y="3203400"/>
            <a:ext cx="3291132" cy="971355"/>
            <a:chOff x="1604523" y="1768111"/>
            <a:chExt cx="3291132" cy="971355"/>
          </a:xfrm>
        </p:grpSpPr>
        <p:grpSp>
          <p:nvGrpSpPr>
            <p:cNvPr id="48" name="组合 35">
              <a:extLst>
                <a:ext uri="{FF2B5EF4-FFF2-40B4-BE49-F238E27FC236}">
                  <a16:creationId xmlns:a16="http://schemas.microsoft.com/office/drawing/2014/main" id="{5E9334D5-AF1D-46A0-8096-BF09889B01FD}"/>
                </a:ext>
              </a:extLst>
            </p:cNvPr>
            <p:cNvGrpSpPr/>
            <p:nvPr/>
          </p:nvGrpSpPr>
          <p:grpSpPr>
            <a:xfrm>
              <a:off x="1604523" y="1768111"/>
              <a:ext cx="3291132" cy="971355"/>
              <a:chOff x="1382581" y="1952652"/>
              <a:chExt cx="3291132" cy="971355"/>
            </a:xfrm>
          </p:grpSpPr>
          <p:sp>
            <p:nvSpPr>
              <p:cNvPr id="50" name="Oval 25">
                <a:extLst>
                  <a:ext uri="{FF2B5EF4-FFF2-40B4-BE49-F238E27FC236}">
                    <a16:creationId xmlns:a16="http://schemas.microsoft.com/office/drawing/2014/main" id="{96CB4A12-B856-4934-9ACC-A28E1CF2569F}"/>
                  </a:ext>
                </a:extLst>
              </p:cNvPr>
              <p:cNvSpPr/>
              <p:nvPr/>
            </p:nvSpPr>
            <p:spPr>
              <a:xfrm>
                <a:off x="4480990" y="2341968"/>
                <a:ext cx="192723" cy="192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5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51" name="Group 30">
                <a:extLst>
                  <a:ext uri="{FF2B5EF4-FFF2-40B4-BE49-F238E27FC236}">
                    <a16:creationId xmlns:a16="http://schemas.microsoft.com/office/drawing/2014/main" id="{EEC70F72-A3C2-4063-B8EA-2608EDE51F1E}"/>
                  </a:ext>
                </a:extLst>
              </p:cNvPr>
              <p:cNvGrpSpPr/>
              <p:nvPr/>
            </p:nvGrpSpPr>
            <p:grpSpPr>
              <a:xfrm>
                <a:off x="1382581" y="1952652"/>
                <a:ext cx="3098409" cy="971355"/>
                <a:chOff x="1231550" y="1255634"/>
                <a:chExt cx="2430617" cy="762001"/>
              </a:xfrm>
            </p:grpSpPr>
            <p:sp>
              <p:nvSpPr>
                <p:cNvPr id="52" name="Flowchart: Off-page Connector 22">
                  <a:extLst>
                    <a:ext uri="{FF2B5EF4-FFF2-40B4-BE49-F238E27FC236}">
                      <a16:creationId xmlns:a16="http://schemas.microsoft.com/office/drawing/2014/main" id="{E815CC10-D8F2-4718-9F00-3E2C884FC2C4}"/>
                    </a:ext>
                  </a:extLst>
                </p:cNvPr>
                <p:cNvSpPr/>
                <p:nvPr/>
              </p:nvSpPr>
              <p:spPr>
                <a:xfrm rot="16200000">
                  <a:off x="1829116" y="830137"/>
                  <a:ext cx="762000" cy="1612995"/>
                </a:xfrm>
                <a:prstGeom prst="flowChartOffpageConnector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8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53" name="Round Same Side Corner Rectangle 23">
                  <a:extLst>
                    <a:ext uri="{FF2B5EF4-FFF2-40B4-BE49-F238E27FC236}">
                      <a16:creationId xmlns:a16="http://schemas.microsoft.com/office/drawing/2014/main" id="{D1D9AED4-B1EB-4392-8914-0B5A30A5F80C}"/>
                    </a:ext>
                  </a:extLst>
                </p:cNvPr>
                <p:cNvSpPr/>
                <p:nvPr/>
              </p:nvSpPr>
              <p:spPr>
                <a:xfrm rot="16200000">
                  <a:off x="1080978" y="1406206"/>
                  <a:ext cx="762001" cy="460857"/>
                </a:xfrm>
                <a:prstGeom prst="round2Same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微软雅黑"/>
                      <a:cs typeface="+mn-cs"/>
                    </a:rPr>
                    <a:t>0</a:t>
                  </a:r>
                  <a:r>
                    <a:rPr kumimoji="0" lang="en-US" altLang="zh-CN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微软雅黑"/>
                      <a:cs typeface="+mn-cs"/>
                    </a:rPr>
                    <a:t>2</a:t>
                  </a: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微软雅黑"/>
                    <a:cs typeface="+mn-cs"/>
                  </a:endParaRPr>
                </a:p>
              </p:txBody>
            </p:sp>
            <p:cxnSp>
              <p:nvCxnSpPr>
                <p:cNvPr id="54" name="Straight Connector 24">
                  <a:extLst>
                    <a:ext uri="{FF2B5EF4-FFF2-40B4-BE49-F238E27FC236}">
                      <a16:creationId xmlns:a16="http://schemas.microsoft.com/office/drawing/2014/main" id="{BFEBF46F-DC44-4058-A146-17EC1D374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91444" y="1645627"/>
                  <a:ext cx="670723" cy="2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文本框 38">
              <a:extLst>
                <a:ext uri="{FF2B5EF4-FFF2-40B4-BE49-F238E27FC236}">
                  <a16:creationId xmlns:a16="http://schemas.microsoft.com/office/drawing/2014/main" id="{45534B0E-F852-4E9C-A3A1-D7F403E63C61}"/>
                </a:ext>
              </a:extLst>
            </p:cNvPr>
            <p:cNvSpPr txBox="1"/>
            <p:nvPr/>
          </p:nvSpPr>
          <p:spPr>
            <a:xfrm>
              <a:off x="2271697" y="1842123"/>
              <a:ext cx="976544" cy="84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lnSpc>
                  <a:spcPct val="120000"/>
                </a:lnSpc>
              </a:pPr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严于律己</a:t>
              </a:r>
              <a:endParaRPr lang="en-US" altLang="zh-CN" sz="3200" b="1" baseline="-3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1D7B0B8-B631-4463-A306-0D6ACD53C4E7}"/>
              </a:ext>
            </a:extLst>
          </p:cNvPr>
          <p:cNvGrpSpPr/>
          <p:nvPr/>
        </p:nvGrpSpPr>
        <p:grpSpPr>
          <a:xfrm>
            <a:off x="1568129" y="4734224"/>
            <a:ext cx="3291132" cy="971355"/>
            <a:chOff x="1604523" y="1768111"/>
            <a:chExt cx="3291132" cy="971355"/>
          </a:xfrm>
        </p:grpSpPr>
        <p:grpSp>
          <p:nvGrpSpPr>
            <p:cNvPr id="56" name="组合 35">
              <a:extLst>
                <a:ext uri="{FF2B5EF4-FFF2-40B4-BE49-F238E27FC236}">
                  <a16:creationId xmlns:a16="http://schemas.microsoft.com/office/drawing/2014/main" id="{5E9334D5-AF1D-46A0-8096-BF09889B01FD}"/>
                </a:ext>
              </a:extLst>
            </p:cNvPr>
            <p:cNvGrpSpPr/>
            <p:nvPr/>
          </p:nvGrpSpPr>
          <p:grpSpPr>
            <a:xfrm>
              <a:off x="1604523" y="1768111"/>
              <a:ext cx="3291132" cy="971355"/>
              <a:chOff x="1382581" y="1952652"/>
              <a:chExt cx="3291132" cy="971355"/>
            </a:xfrm>
          </p:grpSpPr>
          <p:sp>
            <p:nvSpPr>
              <p:cNvPr id="58" name="Oval 25">
                <a:extLst>
                  <a:ext uri="{FF2B5EF4-FFF2-40B4-BE49-F238E27FC236}">
                    <a16:creationId xmlns:a16="http://schemas.microsoft.com/office/drawing/2014/main" id="{96CB4A12-B856-4934-9ACC-A28E1CF2569F}"/>
                  </a:ext>
                </a:extLst>
              </p:cNvPr>
              <p:cNvSpPr/>
              <p:nvPr/>
            </p:nvSpPr>
            <p:spPr>
              <a:xfrm>
                <a:off x="4480990" y="2341968"/>
                <a:ext cx="192723" cy="192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5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59" name="Group 30">
                <a:extLst>
                  <a:ext uri="{FF2B5EF4-FFF2-40B4-BE49-F238E27FC236}">
                    <a16:creationId xmlns:a16="http://schemas.microsoft.com/office/drawing/2014/main" id="{EEC70F72-A3C2-4063-B8EA-2608EDE51F1E}"/>
                  </a:ext>
                </a:extLst>
              </p:cNvPr>
              <p:cNvGrpSpPr/>
              <p:nvPr/>
            </p:nvGrpSpPr>
            <p:grpSpPr>
              <a:xfrm>
                <a:off x="1382581" y="1952652"/>
                <a:ext cx="3098409" cy="971355"/>
                <a:chOff x="1231550" y="1255634"/>
                <a:chExt cx="2430617" cy="762001"/>
              </a:xfrm>
            </p:grpSpPr>
            <p:sp>
              <p:nvSpPr>
                <p:cNvPr id="60" name="Flowchart: Off-page Connector 22">
                  <a:extLst>
                    <a:ext uri="{FF2B5EF4-FFF2-40B4-BE49-F238E27FC236}">
                      <a16:creationId xmlns:a16="http://schemas.microsoft.com/office/drawing/2014/main" id="{E815CC10-D8F2-4718-9F00-3E2C884FC2C4}"/>
                    </a:ext>
                  </a:extLst>
                </p:cNvPr>
                <p:cNvSpPr/>
                <p:nvPr/>
              </p:nvSpPr>
              <p:spPr>
                <a:xfrm rot="16200000">
                  <a:off x="1829116" y="830137"/>
                  <a:ext cx="762000" cy="1612995"/>
                </a:xfrm>
                <a:prstGeom prst="flowChartOffpageConnector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8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61" name="Round Same Side Corner Rectangle 23">
                  <a:extLst>
                    <a:ext uri="{FF2B5EF4-FFF2-40B4-BE49-F238E27FC236}">
                      <a16:creationId xmlns:a16="http://schemas.microsoft.com/office/drawing/2014/main" id="{D1D9AED4-B1EB-4392-8914-0B5A30A5F80C}"/>
                    </a:ext>
                  </a:extLst>
                </p:cNvPr>
                <p:cNvSpPr/>
                <p:nvPr/>
              </p:nvSpPr>
              <p:spPr>
                <a:xfrm rot="16200000">
                  <a:off x="1080978" y="1406206"/>
                  <a:ext cx="762001" cy="460857"/>
                </a:xfrm>
                <a:prstGeom prst="round2Same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微软雅黑"/>
                      <a:cs typeface="+mn-cs"/>
                    </a:rPr>
                    <a:t>0</a:t>
                  </a:r>
                  <a:r>
                    <a:rPr kumimoji="0" lang="en-US" altLang="zh-CN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微软雅黑"/>
                      <a:cs typeface="+mn-cs"/>
                    </a:rPr>
                    <a:t>3</a:t>
                  </a: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微软雅黑"/>
                    <a:cs typeface="+mn-cs"/>
                  </a:endParaRPr>
                </a:p>
              </p:txBody>
            </p:sp>
            <p:cxnSp>
              <p:nvCxnSpPr>
                <p:cNvPr id="62" name="Straight Connector 24">
                  <a:extLst>
                    <a:ext uri="{FF2B5EF4-FFF2-40B4-BE49-F238E27FC236}">
                      <a16:creationId xmlns:a16="http://schemas.microsoft.com/office/drawing/2014/main" id="{BFEBF46F-DC44-4058-A146-17EC1D374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91444" y="1645627"/>
                  <a:ext cx="670723" cy="2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" name="文本框 38">
              <a:extLst>
                <a:ext uri="{FF2B5EF4-FFF2-40B4-BE49-F238E27FC236}">
                  <a16:creationId xmlns:a16="http://schemas.microsoft.com/office/drawing/2014/main" id="{45534B0E-F852-4E9C-A3A1-D7F403E63C61}"/>
                </a:ext>
              </a:extLst>
            </p:cNvPr>
            <p:cNvSpPr txBox="1"/>
            <p:nvPr/>
          </p:nvSpPr>
          <p:spPr>
            <a:xfrm>
              <a:off x="2450274" y="1870169"/>
              <a:ext cx="976544" cy="748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善于学习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3730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2" grpId="0"/>
      <p:bldP spid="43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D0E88443-1D3A-4A7E-B7D5-31653BB13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11C475-0869-4901-9159-251CE91A4D28}"/>
              </a:ext>
            </a:extLst>
          </p:cNvPr>
          <p:cNvSpPr txBox="1"/>
          <p:nvPr/>
        </p:nvSpPr>
        <p:spPr>
          <a:xfrm>
            <a:off x="479394" y="1889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自身缺点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26902C9-BB57-4227-B667-2D247A670C9A}"/>
              </a:ext>
            </a:extLst>
          </p:cNvPr>
          <p:cNvGrpSpPr/>
          <p:nvPr/>
        </p:nvGrpSpPr>
        <p:grpSpPr>
          <a:xfrm>
            <a:off x="1322759" y="1797255"/>
            <a:ext cx="2557424" cy="907751"/>
            <a:chOff x="1436370" y="1984470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任意多边形 6">
              <a:extLst>
                <a:ext uri="{FF2B5EF4-FFF2-40B4-BE49-F238E27FC236}">
                  <a16:creationId xmlns:a16="http://schemas.microsoft.com/office/drawing/2014/main" id="{4E750A5A-A665-4FE4-8CBD-969100F8DFA3}"/>
                </a:ext>
              </a:extLst>
            </p:cNvPr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C00000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533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文本框 43">
              <a:extLst>
                <a:ext uri="{FF2B5EF4-FFF2-40B4-BE49-F238E27FC236}">
                  <a16:creationId xmlns:a16="http://schemas.microsoft.com/office/drawing/2014/main" id="{30F00D96-67B7-4FDA-BDDD-34ED62E0DB2A}"/>
                </a:ext>
              </a:extLst>
            </p:cNvPr>
            <p:cNvSpPr txBox="1"/>
            <p:nvPr/>
          </p:nvSpPr>
          <p:spPr>
            <a:xfrm>
              <a:off x="1607649" y="2347672"/>
              <a:ext cx="2293960" cy="721392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 defTabSz="1219170">
                <a:lnSpc>
                  <a:spcPct val="120000"/>
                </a:lnSpc>
              </a:pPr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经验不足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24C4B95-3575-4D1B-A4D7-823BF6322FB2}"/>
              </a:ext>
            </a:extLst>
          </p:cNvPr>
          <p:cNvSpPr/>
          <p:nvPr/>
        </p:nvSpPr>
        <p:spPr>
          <a:xfrm>
            <a:off x="4327293" y="2024978"/>
            <a:ext cx="6987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之前没有做过微信相关的接口开发工作，对这方面的经验积累不足。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F153EF-EE31-4BDA-892D-6228C55637E6}"/>
              </a:ext>
            </a:extLst>
          </p:cNvPr>
          <p:cNvSpPr/>
          <p:nvPr/>
        </p:nvSpPr>
        <p:spPr>
          <a:xfrm>
            <a:off x="4389213" y="4104044"/>
            <a:ext cx="6763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平时做事太注重于细节，有可能忽视了对整体的把握。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F26902C9-BB57-4227-B667-2D247A670C9A}"/>
              </a:ext>
            </a:extLst>
          </p:cNvPr>
          <p:cNvGrpSpPr/>
          <p:nvPr/>
        </p:nvGrpSpPr>
        <p:grpSpPr>
          <a:xfrm>
            <a:off x="1384679" y="3851683"/>
            <a:ext cx="2557424" cy="907751"/>
            <a:chOff x="2305819" y="646243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任意多边形 6">
              <a:extLst>
                <a:ext uri="{FF2B5EF4-FFF2-40B4-BE49-F238E27FC236}">
                  <a16:creationId xmlns:a16="http://schemas.microsoft.com/office/drawing/2014/main" id="{4E750A5A-A665-4FE4-8CBD-969100F8DFA3}"/>
                </a:ext>
              </a:extLst>
            </p:cNvPr>
            <p:cNvSpPr/>
            <p:nvPr/>
          </p:nvSpPr>
          <p:spPr>
            <a:xfrm>
              <a:off x="2305819" y="646243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C00000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533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文本框 43">
              <a:extLst>
                <a:ext uri="{FF2B5EF4-FFF2-40B4-BE49-F238E27FC236}">
                  <a16:creationId xmlns:a16="http://schemas.microsoft.com/office/drawing/2014/main" id="{30F00D96-67B7-4FDA-BDDD-34ED62E0DB2A}"/>
                </a:ext>
              </a:extLst>
            </p:cNvPr>
            <p:cNvSpPr txBox="1"/>
            <p:nvPr/>
          </p:nvSpPr>
          <p:spPr>
            <a:xfrm>
              <a:off x="2590615" y="933152"/>
              <a:ext cx="2293960" cy="721392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 defTabSz="1219170">
                <a:lnSpc>
                  <a:spcPct val="120000"/>
                </a:lnSpc>
              </a:pPr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缺少整体把握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6451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3">
            <a:extLst>
              <a:ext uri="{FF2B5EF4-FFF2-40B4-BE49-F238E27FC236}">
                <a16:creationId xmlns:a16="http://schemas.microsoft.com/office/drawing/2014/main" id="{2DFB4B2D-4152-41AA-B4EA-E6438F512F68}"/>
              </a:ext>
            </a:extLst>
          </p:cNvPr>
          <p:cNvGrpSpPr>
            <a:grpSpLocks/>
          </p:cNvGrpSpPr>
          <p:nvPr/>
        </p:nvGrpSpPr>
        <p:grpSpPr bwMode="auto">
          <a:xfrm>
            <a:off x="2474773" y="2745757"/>
            <a:ext cx="7260423" cy="1172224"/>
            <a:chOff x="21207" y="22234"/>
            <a:chExt cx="4309863" cy="695933"/>
          </a:xfrm>
        </p:grpSpPr>
        <p:sp>
          <p:nvSpPr>
            <p:cNvPr id="9" name="任意多边形 45">
              <a:extLst>
                <a:ext uri="{FF2B5EF4-FFF2-40B4-BE49-F238E27FC236}">
                  <a16:creationId xmlns:a16="http://schemas.microsoft.com/office/drawing/2014/main" id="{FA555088-E8BC-4C15-AEEA-FC1728789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7" y="616567"/>
              <a:ext cx="1307927" cy="101600"/>
            </a:xfrm>
            <a:custGeom>
              <a:avLst/>
              <a:gdLst>
                <a:gd name="T0" fmla="*/ 0 w 1307927"/>
                <a:gd name="T1" fmla="*/ 0 h 101600"/>
                <a:gd name="T2" fmla="*/ 1223454 w 1307927"/>
                <a:gd name="T3" fmla="*/ 0 h 101600"/>
                <a:gd name="T4" fmla="*/ 1307927 w 1307927"/>
                <a:gd name="T5" fmla="*/ 101600 h 101600"/>
                <a:gd name="T6" fmla="*/ 0 w 1307927"/>
                <a:gd name="T7" fmla="*/ 101600 h 101600"/>
                <a:gd name="T8" fmla="*/ 0 w 1307927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126">
              <a:extLst>
                <a:ext uri="{FF2B5EF4-FFF2-40B4-BE49-F238E27FC236}">
                  <a16:creationId xmlns:a16="http://schemas.microsoft.com/office/drawing/2014/main" id="{3FD99DB9-40CD-4497-94EE-F6A2AE29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654" y="616567"/>
              <a:ext cx="2891416" cy="101600"/>
            </a:xfrm>
            <a:custGeom>
              <a:avLst/>
              <a:gdLst>
                <a:gd name="T0" fmla="*/ 0 w 2891416"/>
                <a:gd name="T1" fmla="*/ 0 h 101600"/>
                <a:gd name="T2" fmla="*/ 2891416 w 2891416"/>
                <a:gd name="T3" fmla="*/ 0 h 101600"/>
                <a:gd name="T4" fmla="*/ 2891416 w 2891416"/>
                <a:gd name="T5" fmla="*/ 101600 h 101600"/>
                <a:gd name="T6" fmla="*/ 84473 w 2891416"/>
                <a:gd name="T7" fmla="*/ 101600 h 101600"/>
                <a:gd name="T8" fmla="*/ 0 w 2891416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文本框 69">
              <a:extLst>
                <a:ext uri="{FF2B5EF4-FFF2-40B4-BE49-F238E27FC236}">
                  <a16:creationId xmlns:a16="http://schemas.microsoft.com/office/drawing/2014/main" id="{4E8EE431-7458-4913-BF92-BC0C18FD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2104" y="22234"/>
              <a:ext cx="1666516" cy="49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工作体会</a:t>
              </a:r>
              <a:endParaRPr kumimoji="0" lang="zh-CN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69">
              <a:extLst>
                <a:ext uri="{FF2B5EF4-FFF2-40B4-BE49-F238E27FC236}">
                  <a16:creationId xmlns:a16="http://schemas.microsoft.com/office/drawing/2014/main" id="{7A412D6F-5934-4778-98F5-71F48376D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85" y="164261"/>
              <a:ext cx="1329134" cy="42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第三章</a:t>
              </a:r>
              <a:endParaRPr kumimoji="0" lang="zh-CN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44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81">
            <a:extLst>
              <a:ext uri="{FF2B5EF4-FFF2-40B4-BE49-F238E27FC236}">
                <a16:creationId xmlns:a16="http://schemas.microsoft.com/office/drawing/2014/main" id="{FD652DD9-80F8-4891-AD6D-531FA7CBC0C9}"/>
              </a:ext>
            </a:extLst>
          </p:cNvPr>
          <p:cNvSpPr/>
          <p:nvPr/>
        </p:nvSpPr>
        <p:spPr bwMode="auto">
          <a:xfrm>
            <a:off x="2114100" y="2858014"/>
            <a:ext cx="7738363" cy="2237383"/>
          </a:xfrm>
          <a:custGeom>
            <a:avLst/>
            <a:gdLst>
              <a:gd name="T0" fmla="*/ 0 w 5049"/>
              <a:gd name="T1" fmla="*/ 1263 h 1460"/>
              <a:gd name="T2" fmla="*/ 1159 w 5049"/>
              <a:gd name="T3" fmla="*/ 48 h 1460"/>
              <a:gd name="T4" fmla="*/ 2611 w 5049"/>
              <a:gd name="T5" fmla="*/ 1263 h 1460"/>
              <a:gd name="T6" fmla="*/ 2611 w 5049"/>
              <a:gd name="T7" fmla="*/ 1227 h 1460"/>
              <a:gd name="T8" fmla="*/ 3888 w 5049"/>
              <a:gd name="T9" fmla="*/ 15 h 1460"/>
              <a:gd name="T10" fmla="*/ 5049 w 5049"/>
              <a:gd name="T11" fmla="*/ 1138 h 1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49" h="1460">
                <a:moveTo>
                  <a:pt x="0" y="1263"/>
                </a:moveTo>
                <a:cubicBezTo>
                  <a:pt x="192" y="1062"/>
                  <a:pt x="724" y="48"/>
                  <a:pt x="1159" y="48"/>
                </a:cubicBezTo>
                <a:cubicBezTo>
                  <a:pt x="1594" y="48"/>
                  <a:pt x="2369" y="1066"/>
                  <a:pt x="2611" y="1263"/>
                </a:cubicBezTo>
                <a:cubicBezTo>
                  <a:pt x="2853" y="1460"/>
                  <a:pt x="2398" y="1435"/>
                  <a:pt x="2611" y="1227"/>
                </a:cubicBezTo>
                <a:cubicBezTo>
                  <a:pt x="2824" y="1019"/>
                  <a:pt x="3482" y="30"/>
                  <a:pt x="3888" y="15"/>
                </a:cubicBezTo>
                <a:cubicBezTo>
                  <a:pt x="4294" y="0"/>
                  <a:pt x="4807" y="904"/>
                  <a:pt x="5049" y="1138"/>
                </a:cubicBezTo>
              </a:path>
            </a:pathLst>
          </a:custGeom>
          <a:noFill/>
          <a:ln w="50800">
            <a:solidFill>
              <a:schemeClr val="tx1">
                <a:lumMod val="75000"/>
                <a:lumOff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BD4A07A-A7D2-47BA-9B3F-6E346AB76673}"/>
              </a:ext>
            </a:extLst>
          </p:cNvPr>
          <p:cNvGrpSpPr/>
          <p:nvPr/>
        </p:nvGrpSpPr>
        <p:grpSpPr>
          <a:xfrm>
            <a:off x="3244017" y="2305150"/>
            <a:ext cx="1381681" cy="1382024"/>
            <a:chOff x="2501743" y="1635646"/>
            <a:chExt cx="1036261" cy="1036518"/>
          </a:xfrm>
        </p:grpSpPr>
        <p:sp>
          <p:nvSpPr>
            <p:cNvPr id="52" name="Oval 53">
              <a:extLst>
                <a:ext uri="{FF2B5EF4-FFF2-40B4-BE49-F238E27FC236}">
                  <a16:creationId xmlns:a16="http://schemas.microsoft.com/office/drawing/2014/main" id="{455BDA4C-549B-4F70-92E6-3755477AB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743" y="1635646"/>
              <a:ext cx="1036261" cy="1036518"/>
            </a:xfrm>
            <a:prstGeom prst="ellipse">
              <a:avLst/>
            </a:prstGeom>
            <a:solidFill>
              <a:srgbClr val="C00000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 Box 59">
              <a:extLst>
                <a:ext uri="{FF2B5EF4-FFF2-40B4-BE49-F238E27FC236}">
                  <a16:creationId xmlns:a16="http://schemas.microsoft.com/office/drawing/2014/main" id="{65B620E5-31CD-4CF5-80D1-C28930494B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9226" y="1835816"/>
              <a:ext cx="782803" cy="654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067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4AC1348-8F94-47E1-9AE6-D1B623583F90}"/>
              </a:ext>
            </a:extLst>
          </p:cNvPr>
          <p:cNvGrpSpPr/>
          <p:nvPr/>
        </p:nvGrpSpPr>
        <p:grpSpPr>
          <a:xfrm>
            <a:off x="5469428" y="4042950"/>
            <a:ext cx="1381681" cy="1382024"/>
            <a:chOff x="4170801" y="2938997"/>
            <a:chExt cx="1036261" cy="1036518"/>
          </a:xfrm>
        </p:grpSpPr>
        <p:sp>
          <p:nvSpPr>
            <p:cNvPr id="55" name="Oval 53">
              <a:extLst>
                <a:ext uri="{FF2B5EF4-FFF2-40B4-BE49-F238E27FC236}">
                  <a16:creationId xmlns:a16="http://schemas.microsoft.com/office/drawing/2014/main" id="{BC447B42-E61B-4CD7-A457-1C1CC6FAF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801" y="2938997"/>
              <a:ext cx="1036261" cy="1036518"/>
            </a:xfrm>
            <a:prstGeom prst="ellipse">
              <a:avLst/>
            </a:prstGeom>
            <a:solidFill>
              <a:srgbClr val="C00000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Text Box 60">
              <a:extLst>
                <a:ext uri="{FF2B5EF4-FFF2-40B4-BE49-F238E27FC236}">
                  <a16:creationId xmlns:a16="http://schemas.microsoft.com/office/drawing/2014/main" id="{E4971696-4203-4A45-AB9B-30D3775C4B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2373" y="3105837"/>
              <a:ext cx="782803" cy="654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067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6CF9CE15-6F47-4D8D-94E0-9646B54E2717}"/>
              </a:ext>
            </a:extLst>
          </p:cNvPr>
          <p:cNvGrpSpPr/>
          <p:nvPr/>
        </p:nvGrpSpPr>
        <p:grpSpPr>
          <a:xfrm>
            <a:off x="7346928" y="2305150"/>
            <a:ext cx="1381681" cy="1382024"/>
            <a:chOff x="5578926" y="1635646"/>
            <a:chExt cx="1036261" cy="1036518"/>
          </a:xfrm>
        </p:grpSpPr>
        <p:sp>
          <p:nvSpPr>
            <p:cNvPr id="58" name="Oval 53">
              <a:extLst>
                <a:ext uri="{FF2B5EF4-FFF2-40B4-BE49-F238E27FC236}">
                  <a16:creationId xmlns:a16="http://schemas.microsoft.com/office/drawing/2014/main" id="{C3967E1F-7DCA-4652-8FBD-FAFAA5C8A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8926" y="1635646"/>
              <a:ext cx="1036261" cy="1036518"/>
            </a:xfrm>
            <a:prstGeom prst="ellipse">
              <a:avLst/>
            </a:prstGeom>
            <a:solidFill>
              <a:srgbClr val="C00000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Text Box 61">
              <a:extLst>
                <a:ext uri="{FF2B5EF4-FFF2-40B4-BE49-F238E27FC236}">
                  <a16:creationId xmlns:a16="http://schemas.microsoft.com/office/drawing/2014/main" id="{0F9754AD-C2E0-443F-BB09-E062DB5342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1148" y="1835816"/>
              <a:ext cx="782803" cy="654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067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F1A128EA-4D4F-45E1-942A-CDADEE83ACBF}"/>
              </a:ext>
            </a:extLst>
          </p:cNvPr>
          <p:cNvGrpSpPr/>
          <p:nvPr/>
        </p:nvGrpSpPr>
        <p:grpSpPr>
          <a:xfrm>
            <a:off x="9362365" y="3981654"/>
            <a:ext cx="1381681" cy="1382024"/>
            <a:chOff x="7090504" y="2893023"/>
            <a:chExt cx="1036261" cy="1036518"/>
          </a:xfrm>
        </p:grpSpPr>
        <p:sp>
          <p:nvSpPr>
            <p:cNvPr id="61" name="Oval 53">
              <a:extLst>
                <a:ext uri="{FF2B5EF4-FFF2-40B4-BE49-F238E27FC236}">
                  <a16:creationId xmlns:a16="http://schemas.microsoft.com/office/drawing/2014/main" id="{C3C9C0D9-0381-4E40-A701-02661F7CF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0504" y="2893023"/>
              <a:ext cx="1036261" cy="1036518"/>
            </a:xfrm>
            <a:prstGeom prst="ellipse">
              <a:avLst/>
            </a:prstGeom>
            <a:solidFill>
              <a:srgbClr val="C00000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Text Box 62">
              <a:extLst>
                <a:ext uri="{FF2B5EF4-FFF2-40B4-BE49-F238E27FC236}">
                  <a16:creationId xmlns:a16="http://schemas.microsoft.com/office/drawing/2014/main" id="{B1A804F2-1A11-49E8-B3C9-A62BA5E42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5896" y="3105837"/>
              <a:ext cx="782803" cy="654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067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DC3DF05-2A4C-49D3-8587-6F755B9B59B3}"/>
              </a:ext>
            </a:extLst>
          </p:cNvPr>
          <p:cNvGrpSpPr/>
          <p:nvPr/>
        </p:nvGrpSpPr>
        <p:grpSpPr>
          <a:xfrm>
            <a:off x="1297548" y="3973990"/>
            <a:ext cx="1381681" cy="1382024"/>
            <a:chOff x="1041891" y="2887277"/>
            <a:chExt cx="1036261" cy="1036518"/>
          </a:xfrm>
        </p:grpSpPr>
        <p:sp>
          <p:nvSpPr>
            <p:cNvPr id="64" name="Oval 53">
              <a:extLst>
                <a:ext uri="{FF2B5EF4-FFF2-40B4-BE49-F238E27FC236}">
                  <a16:creationId xmlns:a16="http://schemas.microsoft.com/office/drawing/2014/main" id="{F07CCC51-FC38-49FD-AEEA-457FFB178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891" y="2887277"/>
              <a:ext cx="1036261" cy="1036518"/>
            </a:xfrm>
            <a:prstGeom prst="ellipse">
              <a:avLst/>
            </a:prstGeom>
            <a:solidFill>
              <a:srgbClr val="C00000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Text Box 58">
              <a:extLst>
                <a:ext uri="{FF2B5EF4-FFF2-40B4-BE49-F238E27FC236}">
                  <a16:creationId xmlns:a16="http://schemas.microsoft.com/office/drawing/2014/main" id="{AC156DB4-7B91-4262-81F7-4D651D4935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282" y="3105837"/>
              <a:ext cx="782803" cy="654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067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C8E55975-1878-4217-A075-9D8FFFC9B273}"/>
              </a:ext>
            </a:extLst>
          </p:cNvPr>
          <p:cNvSpPr txBox="1"/>
          <p:nvPr/>
        </p:nvSpPr>
        <p:spPr>
          <a:xfrm>
            <a:off x="4855140" y="394463"/>
            <a:ext cx="2256285" cy="4967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GB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59D52C6-3D02-42A7-83F5-F56D226E803B}"/>
              </a:ext>
            </a:extLst>
          </p:cNvPr>
          <p:cNvCxnSpPr/>
          <p:nvPr/>
        </p:nvCxnSpPr>
        <p:spPr>
          <a:xfrm>
            <a:off x="4026498" y="1083075"/>
            <a:ext cx="349120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11B9229A-BF12-47C2-96C2-A3DF73E543E9}"/>
              </a:ext>
            </a:extLst>
          </p:cNvPr>
          <p:cNvSpPr txBox="1"/>
          <p:nvPr/>
        </p:nvSpPr>
        <p:spPr>
          <a:xfrm>
            <a:off x="1263287" y="26980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176726B-8433-4553-AD84-93F2C2F4A9B2}"/>
              </a:ext>
            </a:extLst>
          </p:cNvPr>
          <p:cNvSpPr txBox="1"/>
          <p:nvPr/>
        </p:nvSpPr>
        <p:spPr>
          <a:xfrm>
            <a:off x="3205160" y="45031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0A8CCAB-B110-4559-84FB-712F0AF8396A}"/>
              </a:ext>
            </a:extLst>
          </p:cNvPr>
          <p:cNvSpPr txBox="1"/>
          <p:nvPr/>
        </p:nvSpPr>
        <p:spPr>
          <a:xfrm>
            <a:off x="5278427" y="26806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工作体会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4445258-DBF2-492D-BEA6-941C7CBEEF8D}"/>
              </a:ext>
            </a:extLst>
          </p:cNvPr>
          <p:cNvSpPr txBox="1"/>
          <p:nvPr/>
        </p:nvSpPr>
        <p:spPr>
          <a:xfrm>
            <a:off x="7311292" y="450312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规划与展望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D37278D-AF54-4C8B-9305-F16CE2C91D4A}"/>
              </a:ext>
            </a:extLst>
          </p:cNvPr>
          <p:cNvSpPr txBox="1"/>
          <p:nvPr/>
        </p:nvSpPr>
        <p:spPr>
          <a:xfrm>
            <a:off x="9653095" y="26806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63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6" grpId="0" build="p"/>
      <p:bldP spid="69" grpId="0"/>
      <p:bldP spid="70" grpId="0"/>
      <p:bldP spid="71" grpId="0"/>
      <p:bldP spid="72" grpId="0"/>
      <p:bldP spid="7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D758F021-6612-4CFD-8183-B500D429A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A06EF4-ABF5-4E5D-89FC-79FA498FC8A6}"/>
              </a:ext>
            </a:extLst>
          </p:cNvPr>
          <p:cNvSpPr txBox="1"/>
          <p:nvPr/>
        </p:nvSpPr>
        <p:spPr>
          <a:xfrm>
            <a:off x="479394" y="1889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工作心得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26F0CC97-0CD6-4964-9C01-90117C5CCB7A}"/>
              </a:ext>
            </a:extLst>
          </p:cNvPr>
          <p:cNvGrpSpPr/>
          <p:nvPr/>
        </p:nvGrpSpPr>
        <p:grpSpPr>
          <a:xfrm>
            <a:off x="5088953" y="1922226"/>
            <a:ext cx="1712480" cy="2626764"/>
            <a:chOff x="5090781" y="2047444"/>
            <a:chExt cx="1712480" cy="2626764"/>
          </a:xfrm>
        </p:grpSpPr>
        <p:sp>
          <p:nvSpPr>
            <p:cNvPr id="29" name="Freeform 123@|5FFC:0|FBC:0|LFC:16777215|LBC:16777215">
              <a:extLst>
                <a:ext uri="{FF2B5EF4-FFF2-40B4-BE49-F238E27FC236}">
                  <a16:creationId xmlns:a16="http://schemas.microsoft.com/office/drawing/2014/main" id="{3F31BC86-A3DE-4FD0-867E-F2A67C01F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377" y="4326904"/>
              <a:ext cx="820913" cy="105344"/>
            </a:xfrm>
            <a:custGeom>
              <a:avLst/>
              <a:gdLst>
                <a:gd name="T0" fmla="*/ 2147483647 w 163"/>
                <a:gd name="T1" fmla="*/ 2147483647 h 21"/>
                <a:gd name="T2" fmla="*/ 2147483647 w 163"/>
                <a:gd name="T3" fmla="*/ 2147483647 h 21"/>
                <a:gd name="T4" fmla="*/ 2147483647 w 163"/>
                <a:gd name="T5" fmla="*/ 2147483647 h 21"/>
                <a:gd name="T6" fmla="*/ 0 w 163"/>
                <a:gd name="T7" fmla="*/ 2147483647 h 21"/>
                <a:gd name="T8" fmla="*/ 2147483647 w 163"/>
                <a:gd name="T9" fmla="*/ 0 h 21"/>
                <a:gd name="T10" fmla="*/ 2147483647 w 163"/>
                <a:gd name="T11" fmla="*/ 0 h 21"/>
                <a:gd name="T12" fmla="*/ 2147483647 w 163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21">
                  <a:moveTo>
                    <a:pt x="163" y="11"/>
                  </a:moveTo>
                  <a:cubicBezTo>
                    <a:pt x="163" y="16"/>
                    <a:pt x="158" y="21"/>
                    <a:pt x="153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8" y="0"/>
                    <a:pt x="163" y="5"/>
                    <a:pt x="163" y="1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21920" tIns="60960" rIns="121920" bIns="60960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124@|5FFC:0|FBC:0|LFC:16777215|LBC:16777215">
              <a:extLst>
                <a:ext uri="{FF2B5EF4-FFF2-40B4-BE49-F238E27FC236}">
                  <a16:creationId xmlns:a16="http://schemas.microsoft.com/office/drawing/2014/main" id="{C088DFDA-2AEE-428E-9E7A-BF04E6F08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378" y="4144342"/>
              <a:ext cx="820911" cy="106628"/>
            </a:xfrm>
            <a:custGeom>
              <a:avLst/>
              <a:gdLst>
                <a:gd name="T0" fmla="*/ 2147483647 w 163"/>
                <a:gd name="T1" fmla="*/ 2147483647 h 21"/>
                <a:gd name="T2" fmla="*/ 2147483647 w 163"/>
                <a:gd name="T3" fmla="*/ 2147483647 h 21"/>
                <a:gd name="T4" fmla="*/ 2147483647 w 163"/>
                <a:gd name="T5" fmla="*/ 2147483647 h 21"/>
                <a:gd name="T6" fmla="*/ 0 w 163"/>
                <a:gd name="T7" fmla="*/ 2147483647 h 21"/>
                <a:gd name="T8" fmla="*/ 2147483647 w 163"/>
                <a:gd name="T9" fmla="*/ 0 h 21"/>
                <a:gd name="T10" fmla="*/ 2147483647 w 163"/>
                <a:gd name="T11" fmla="*/ 0 h 21"/>
                <a:gd name="T12" fmla="*/ 2147483647 w 163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21">
                  <a:moveTo>
                    <a:pt x="163" y="11"/>
                  </a:moveTo>
                  <a:cubicBezTo>
                    <a:pt x="163" y="16"/>
                    <a:pt x="158" y="21"/>
                    <a:pt x="153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8" y="0"/>
                    <a:pt x="163" y="5"/>
                    <a:pt x="163" y="1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21920" tIns="60960" rIns="121920" bIns="60960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125@|5FFC:0|FBC:0|LFC:16777215|LBC:16777215">
              <a:extLst>
                <a:ext uri="{FF2B5EF4-FFF2-40B4-BE49-F238E27FC236}">
                  <a16:creationId xmlns:a16="http://schemas.microsoft.com/office/drawing/2014/main" id="{E8C10F62-1518-4A80-8518-2BF37CD8C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4691" y="4511053"/>
              <a:ext cx="650048" cy="163155"/>
            </a:xfrm>
            <a:custGeom>
              <a:avLst/>
              <a:gdLst>
                <a:gd name="T0" fmla="*/ 0 w 129"/>
                <a:gd name="T1" fmla="*/ 0 h 32"/>
                <a:gd name="T2" fmla="*/ 2147483647 w 129"/>
                <a:gd name="T3" fmla="*/ 0 h 32"/>
                <a:gd name="T4" fmla="*/ 2147483647 w 129"/>
                <a:gd name="T5" fmla="*/ 2147483647 h 32"/>
                <a:gd name="T6" fmla="*/ 0 w 129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9" h="32">
                  <a:moveTo>
                    <a:pt x="0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0" y="32"/>
                    <a:pt x="63" y="30"/>
                  </a:cubicBezTo>
                  <a:cubicBezTo>
                    <a:pt x="17" y="2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21920" tIns="60960" rIns="121920" bIns="60960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37@|5FFC:0|FBC:0|LFC:16777215|LBC:16777215">
              <a:extLst>
                <a:ext uri="{FF2B5EF4-FFF2-40B4-BE49-F238E27FC236}">
                  <a16:creationId xmlns:a16="http://schemas.microsoft.com/office/drawing/2014/main" id="{310747B0-3A11-4F6F-8310-167D3923A7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0781" y="2047444"/>
              <a:ext cx="1712480" cy="2020804"/>
            </a:xfrm>
            <a:custGeom>
              <a:avLst/>
              <a:gdLst>
                <a:gd name="T0" fmla="*/ 2147483647 w 341"/>
                <a:gd name="T1" fmla="*/ 0 h 401"/>
                <a:gd name="T2" fmla="*/ 2147483647 w 341"/>
                <a:gd name="T3" fmla="*/ 0 h 401"/>
                <a:gd name="T4" fmla="*/ 2147483647 w 341"/>
                <a:gd name="T5" fmla="*/ 2147483647 h 401"/>
                <a:gd name="T6" fmla="*/ 2147483647 w 341"/>
                <a:gd name="T7" fmla="*/ 2147483647 h 401"/>
                <a:gd name="T8" fmla="*/ 2147483647 w 341"/>
                <a:gd name="T9" fmla="*/ 2147483647 h 401"/>
                <a:gd name="T10" fmla="*/ 2147483647 w 341"/>
                <a:gd name="T11" fmla="*/ 2147483647 h 401"/>
                <a:gd name="T12" fmla="*/ 2147483647 w 341"/>
                <a:gd name="T13" fmla="*/ 2147483647 h 401"/>
                <a:gd name="T14" fmla="*/ 2147483647 w 341"/>
                <a:gd name="T15" fmla="*/ 2147483647 h 401"/>
                <a:gd name="T16" fmla="*/ 2147483647 w 341"/>
                <a:gd name="T17" fmla="*/ 2147483647 h 401"/>
                <a:gd name="T18" fmla="*/ 2147483647 w 341"/>
                <a:gd name="T19" fmla="*/ 2147483647 h 401"/>
                <a:gd name="T20" fmla="*/ 2147483647 w 341"/>
                <a:gd name="T21" fmla="*/ 2147483647 h 401"/>
                <a:gd name="T22" fmla="*/ 2147483647 w 341"/>
                <a:gd name="T23" fmla="*/ 2147483647 h 401"/>
                <a:gd name="T24" fmla="*/ 2147483647 w 341"/>
                <a:gd name="T25" fmla="*/ 0 h 401"/>
                <a:gd name="T26" fmla="*/ 2147483647 w 341"/>
                <a:gd name="T27" fmla="*/ 2147483647 h 401"/>
                <a:gd name="T28" fmla="*/ 2147483647 w 341"/>
                <a:gd name="T29" fmla="*/ 2147483647 h 401"/>
                <a:gd name="T30" fmla="*/ 2147483647 w 341"/>
                <a:gd name="T31" fmla="*/ 2147483647 h 401"/>
                <a:gd name="T32" fmla="*/ 2147483647 w 341"/>
                <a:gd name="T33" fmla="*/ 2147483647 h 401"/>
                <a:gd name="T34" fmla="*/ 2147483647 w 341"/>
                <a:gd name="T35" fmla="*/ 2147483647 h 401"/>
                <a:gd name="T36" fmla="*/ 2147483647 w 341"/>
                <a:gd name="T37" fmla="*/ 2147483647 h 401"/>
                <a:gd name="T38" fmla="*/ 2147483647 w 341"/>
                <a:gd name="T39" fmla="*/ 2147483647 h 401"/>
                <a:gd name="T40" fmla="*/ 2147483647 w 341"/>
                <a:gd name="T41" fmla="*/ 2147483647 h 401"/>
                <a:gd name="T42" fmla="*/ 2147483647 w 341"/>
                <a:gd name="T43" fmla="*/ 2147483647 h 401"/>
                <a:gd name="T44" fmla="*/ 2147483647 w 341"/>
                <a:gd name="T45" fmla="*/ 2147483647 h 401"/>
                <a:gd name="T46" fmla="*/ 2147483647 w 341"/>
                <a:gd name="T47" fmla="*/ 2147483647 h 401"/>
                <a:gd name="T48" fmla="*/ 2147483647 w 341"/>
                <a:gd name="T49" fmla="*/ 2147483647 h 401"/>
                <a:gd name="T50" fmla="*/ 2147483647 w 341"/>
                <a:gd name="T51" fmla="*/ 2147483647 h 40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41" h="401">
                  <a:moveTo>
                    <a:pt x="175" y="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61" y="7"/>
                    <a:pt x="0" y="83"/>
                    <a:pt x="6" y="165"/>
                  </a:cubicBezTo>
                  <a:cubicBezTo>
                    <a:pt x="12" y="254"/>
                    <a:pt x="61" y="264"/>
                    <a:pt x="67" y="318"/>
                  </a:cubicBezTo>
                  <a:cubicBezTo>
                    <a:pt x="73" y="372"/>
                    <a:pt x="90" y="396"/>
                    <a:pt x="90" y="396"/>
                  </a:cubicBezTo>
                  <a:cubicBezTo>
                    <a:pt x="90" y="396"/>
                    <a:pt x="90" y="396"/>
                    <a:pt x="90" y="396"/>
                  </a:cubicBezTo>
                  <a:cubicBezTo>
                    <a:pt x="92" y="399"/>
                    <a:pt x="96" y="401"/>
                    <a:pt x="99" y="401"/>
                  </a:cubicBezTo>
                  <a:cubicBezTo>
                    <a:pt x="242" y="401"/>
                    <a:pt x="242" y="401"/>
                    <a:pt x="242" y="401"/>
                  </a:cubicBezTo>
                  <a:cubicBezTo>
                    <a:pt x="245" y="401"/>
                    <a:pt x="249" y="399"/>
                    <a:pt x="251" y="396"/>
                  </a:cubicBezTo>
                  <a:cubicBezTo>
                    <a:pt x="251" y="396"/>
                    <a:pt x="251" y="396"/>
                    <a:pt x="251" y="396"/>
                  </a:cubicBezTo>
                  <a:cubicBezTo>
                    <a:pt x="251" y="396"/>
                    <a:pt x="268" y="372"/>
                    <a:pt x="274" y="318"/>
                  </a:cubicBezTo>
                  <a:cubicBezTo>
                    <a:pt x="280" y="264"/>
                    <a:pt x="330" y="254"/>
                    <a:pt x="336" y="165"/>
                  </a:cubicBezTo>
                  <a:cubicBezTo>
                    <a:pt x="341" y="83"/>
                    <a:pt x="280" y="7"/>
                    <a:pt x="175" y="0"/>
                  </a:cubicBezTo>
                  <a:close/>
                  <a:moveTo>
                    <a:pt x="295" y="166"/>
                  </a:moveTo>
                  <a:cubicBezTo>
                    <a:pt x="290" y="234"/>
                    <a:pt x="253" y="241"/>
                    <a:pt x="249" y="282"/>
                  </a:cubicBezTo>
                  <a:cubicBezTo>
                    <a:pt x="244" y="322"/>
                    <a:pt x="231" y="352"/>
                    <a:pt x="231" y="352"/>
                  </a:cubicBezTo>
                  <a:cubicBezTo>
                    <a:pt x="231" y="352"/>
                    <a:pt x="231" y="352"/>
                    <a:pt x="231" y="352"/>
                  </a:cubicBezTo>
                  <a:cubicBezTo>
                    <a:pt x="229" y="354"/>
                    <a:pt x="227" y="356"/>
                    <a:pt x="224" y="356"/>
                  </a:cubicBezTo>
                  <a:cubicBezTo>
                    <a:pt x="117" y="356"/>
                    <a:pt x="117" y="356"/>
                    <a:pt x="117" y="356"/>
                  </a:cubicBezTo>
                  <a:cubicBezTo>
                    <a:pt x="114" y="356"/>
                    <a:pt x="112" y="354"/>
                    <a:pt x="110" y="352"/>
                  </a:cubicBezTo>
                  <a:cubicBezTo>
                    <a:pt x="110" y="352"/>
                    <a:pt x="110" y="352"/>
                    <a:pt x="110" y="352"/>
                  </a:cubicBezTo>
                  <a:cubicBezTo>
                    <a:pt x="110" y="352"/>
                    <a:pt x="98" y="322"/>
                    <a:pt x="93" y="282"/>
                  </a:cubicBezTo>
                  <a:cubicBezTo>
                    <a:pt x="89" y="241"/>
                    <a:pt x="51" y="234"/>
                    <a:pt x="47" y="166"/>
                  </a:cubicBezTo>
                  <a:cubicBezTo>
                    <a:pt x="43" y="105"/>
                    <a:pt x="89" y="48"/>
                    <a:pt x="168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253" y="48"/>
                    <a:pt x="299" y="105"/>
                    <a:pt x="295" y="16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21920" tIns="60960" rIns="121920" bIns="60960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2BC62368-A32A-416A-AC8C-520295C1B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2818" y="2750069"/>
              <a:ext cx="1111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工作心得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5FFB2C1B-7145-4AD7-8FF1-40D5FDEF102A}"/>
              </a:ext>
            </a:extLst>
          </p:cNvPr>
          <p:cNvSpPr/>
          <p:nvPr/>
        </p:nvSpPr>
        <p:spPr>
          <a:xfrm>
            <a:off x="578066" y="1774887"/>
            <a:ext cx="3681716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沟通。团队与团队间的协作，顺畅、清晰的沟通关系着整个项目的成败。</a:t>
            </a:r>
          </a:p>
        </p:txBody>
      </p:sp>
      <p:sp>
        <p:nvSpPr>
          <p:cNvPr id="35" name="Oval 295">
            <a:extLst>
              <a:ext uri="{FF2B5EF4-FFF2-40B4-BE49-F238E27FC236}">
                <a16:creationId xmlns:a16="http://schemas.microsoft.com/office/drawing/2014/main" id="{B9D7E8BE-8C2D-4576-8E55-0F2AB6922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044" y="1840624"/>
            <a:ext cx="657225" cy="6397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36" name="Oval 295">
            <a:extLst>
              <a:ext uri="{FF2B5EF4-FFF2-40B4-BE49-F238E27FC236}">
                <a16:creationId xmlns:a16="http://schemas.microsoft.com/office/drawing/2014/main" id="{34EA9602-6E7D-4FB3-A20F-67D61F851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3062" y="1821221"/>
            <a:ext cx="657225" cy="6397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37" name="Oval 295">
            <a:extLst>
              <a:ext uri="{FF2B5EF4-FFF2-40B4-BE49-F238E27FC236}">
                <a16:creationId xmlns:a16="http://schemas.microsoft.com/office/drawing/2014/main" id="{276FF450-7B5C-4BC7-9ED3-EBDE134D7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646" y="3321561"/>
            <a:ext cx="657225" cy="6397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38" name="Oval 295">
            <a:extLst>
              <a:ext uri="{FF2B5EF4-FFF2-40B4-BE49-F238E27FC236}">
                <a16:creationId xmlns:a16="http://schemas.microsoft.com/office/drawing/2014/main" id="{F9E5EE16-B7B5-4A6D-836B-169DA74CE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0146" y="3337795"/>
            <a:ext cx="657225" cy="6397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8A1C9A3-B0F0-4696-A877-2DF2CFC728C9}"/>
              </a:ext>
            </a:extLst>
          </p:cNvPr>
          <p:cNvSpPr/>
          <p:nvPr/>
        </p:nvSpPr>
        <p:spPr>
          <a:xfrm>
            <a:off x="7667820" y="3511337"/>
            <a:ext cx="3681716" cy="212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执行力。执行力就是对政策的落实程度。执行力就是把想法变成行动，把行动变成结果。在实际工作中试错，把道路上的坑踩平了，就是一片坦途。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B6EF8B9-D8B5-4AE3-A5BE-5F2D8FEA99DA}"/>
              </a:ext>
            </a:extLst>
          </p:cNvPr>
          <p:cNvSpPr/>
          <p:nvPr/>
        </p:nvSpPr>
        <p:spPr>
          <a:xfrm>
            <a:off x="635481" y="3708314"/>
            <a:ext cx="3681716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凝聚力。良好的同事关系能大大提高公司整体凝聚力与工作效率。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562910D-5270-4E3F-B442-1E8A69380785}"/>
              </a:ext>
            </a:extLst>
          </p:cNvPr>
          <p:cNvSpPr/>
          <p:nvPr/>
        </p:nvSpPr>
        <p:spPr>
          <a:xfrm>
            <a:off x="7587876" y="1553099"/>
            <a:ext cx="3681716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责任。责任，使人变得稳重，责任，使人知道自己的义务。强烈的责任心，是高效完成工作的基础。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0813999-FA86-452E-9FEA-72903E0BD6A8}"/>
              </a:ext>
            </a:extLst>
          </p:cNvPr>
          <p:cNvSpPr/>
          <p:nvPr/>
        </p:nvSpPr>
        <p:spPr>
          <a:xfrm>
            <a:off x="797328" y="3039576"/>
            <a:ext cx="36817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团队间</a:t>
            </a:r>
          </a:p>
        </p:txBody>
      </p:sp>
      <p:sp>
        <p:nvSpPr>
          <p:cNvPr id="45" name="Oval 295">
            <a:extLst>
              <a:ext uri="{FF2B5EF4-FFF2-40B4-BE49-F238E27FC236}">
                <a16:creationId xmlns:a16="http://schemas.microsoft.com/office/drawing/2014/main" id="{79E3EEFF-366A-4A9C-AB51-33A7D19A5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86" y="4645655"/>
            <a:ext cx="657225" cy="6397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32ABD50-1687-4A59-A7CB-CC1C79D518BC}"/>
              </a:ext>
            </a:extLst>
          </p:cNvPr>
          <p:cNvSpPr/>
          <p:nvPr/>
        </p:nvSpPr>
        <p:spPr>
          <a:xfrm>
            <a:off x="4539770" y="5378230"/>
            <a:ext cx="3128082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对全局的思考。作为技术研发人员，每个功能模块要从整个项目的角度设计。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FBC52CD-C77E-48DA-AA36-179A732A095C}"/>
              </a:ext>
            </a:extLst>
          </p:cNvPr>
          <p:cNvSpPr/>
          <p:nvPr/>
        </p:nvSpPr>
        <p:spPr>
          <a:xfrm>
            <a:off x="10051172" y="2929376"/>
            <a:ext cx="1298364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团队内部</a:t>
            </a:r>
          </a:p>
        </p:txBody>
      </p:sp>
    </p:spTree>
    <p:extLst>
      <p:ext uri="{BB962C8B-B14F-4D97-AF65-F5344CB8AC3E}">
        <p14:creationId xmlns:p14="http://schemas.microsoft.com/office/powerpoint/2010/main" val="400327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  <p:bldP spid="44" grpId="0"/>
      <p:bldP spid="45" grpId="0" animBg="1"/>
      <p:bldP spid="46" grpId="0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A9F4020-6433-4F84-8CD6-F08ECDD7F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D3CFE8-312B-4A9B-BC10-CB8B0059A66D}"/>
              </a:ext>
            </a:extLst>
          </p:cNvPr>
          <p:cNvSpPr txBox="1"/>
          <p:nvPr/>
        </p:nvSpPr>
        <p:spPr>
          <a:xfrm>
            <a:off x="508533" y="1889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对企业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价值观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的理解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C128837-A326-40EF-B812-0ED2D263252E}"/>
              </a:ext>
            </a:extLst>
          </p:cNvPr>
          <p:cNvGrpSpPr/>
          <p:nvPr/>
        </p:nvGrpSpPr>
        <p:grpSpPr>
          <a:xfrm>
            <a:off x="1360824" y="2035031"/>
            <a:ext cx="2233928" cy="3506204"/>
            <a:chOff x="778084" y="1038958"/>
            <a:chExt cx="1850186" cy="2900945"/>
          </a:xfrm>
        </p:grpSpPr>
        <p:sp>
          <p:nvSpPr>
            <p:cNvPr id="35" name="圆角矩形 32">
              <a:extLst>
                <a:ext uri="{FF2B5EF4-FFF2-40B4-BE49-F238E27FC236}">
                  <a16:creationId xmlns:a16="http://schemas.microsoft.com/office/drawing/2014/main" id="{BD0147C6-AA73-4FF0-8EB5-8D97FD60C2BD}"/>
                </a:ext>
              </a:extLst>
            </p:cNvPr>
            <p:cNvSpPr/>
            <p:nvPr/>
          </p:nvSpPr>
          <p:spPr>
            <a:xfrm>
              <a:off x="887052" y="1038958"/>
              <a:ext cx="1632254" cy="1502650"/>
            </a:xfrm>
            <a:prstGeom prst="roundRect">
              <a:avLst>
                <a:gd name="adj" fmla="val 9350"/>
              </a:avLst>
            </a:prstGeom>
            <a:solidFill>
              <a:srgbClr val="C0000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任意多边形 33">
              <a:extLst>
                <a:ext uri="{FF2B5EF4-FFF2-40B4-BE49-F238E27FC236}">
                  <a16:creationId xmlns:a16="http://schemas.microsoft.com/office/drawing/2014/main" id="{7CF67681-9C65-4717-897C-CBCC6DCE8482}"/>
                </a:ext>
              </a:extLst>
            </p:cNvPr>
            <p:cNvSpPr/>
            <p:nvPr/>
          </p:nvSpPr>
          <p:spPr>
            <a:xfrm>
              <a:off x="778084" y="1947913"/>
              <a:ext cx="1850186" cy="1991990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2161"/>
              </a:solidFill>
              <a:prstDash val="solid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A38E2FD-FA63-4004-AA28-84F8579C267F}"/>
                </a:ext>
              </a:extLst>
            </p:cNvPr>
            <p:cNvSpPr/>
            <p:nvPr/>
          </p:nvSpPr>
          <p:spPr>
            <a:xfrm>
              <a:off x="1403141" y="1647875"/>
              <a:ext cx="600075" cy="600075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8" name="文本框 11">
              <a:extLst>
                <a:ext uri="{FF2B5EF4-FFF2-40B4-BE49-F238E27FC236}">
                  <a16:creationId xmlns:a16="http://schemas.microsoft.com/office/drawing/2014/main" id="{98137B46-C224-44B6-8C6B-0063A0109CDE}"/>
                </a:ext>
              </a:extLst>
            </p:cNvPr>
            <p:cNvSpPr txBox="1"/>
            <p:nvPr/>
          </p:nvSpPr>
          <p:spPr>
            <a:xfrm>
              <a:off x="1304926" y="1222952"/>
              <a:ext cx="839367" cy="63661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HK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01</a:t>
              </a:r>
              <a:endParaRPr kumimoji="0" lang="zh-HK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39" name="文本框 64">
              <a:extLst>
                <a:ext uri="{FF2B5EF4-FFF2-40B4-BE49-F238E27FC236}">
                  <a16:creationId xmlns:a16="http://schemas.microsoft.com/office/drawing/2014/main" id="{BA3865C8-AE91-4F5C-9522-7CC8578BB880}"/>
                </a:ext>
              </a:extLst>
            </p:cNvPr>
            <p:cNvSpPr txBox="1"/>
            <p:nvPr/>
          </p:nvSpPr>
          <p:spPr>
            <a:xfrm>
              <a:off x="1121982" y="2765638"/>
              <a:ext cx="1110344" cy="34796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</a:t>
              </a:r>
              <a:endParaRPr kumimoji="0" lang="zh-HK" altLang="en-US" sz="2133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67F0498-24DE-47EF-8118-581783D202A9}"/>
              </a:ext>
            </a:extLst>
          </p:cNvPr>
          <p:cNvGrpSpPr/>
          <p:nvPr/>
        </p:nvGrpSpPr>
        <p:grpSpPr>
          <a:xfrm>
            <a:off x="3766063" y="2035031"/>
            <a:ext cx="2233928" cy="3506204"/>
            <a:chOff x="2690633" y="1038958"/>
            <a:chExt cx="1850186" cy="2900945"/>
          </a:xfrm>
        </p:grpSpPr>
        <p:sp>
          <p:nvSpPr>
            <p:cNvPr id="42" name="圆角矩形 39">
              <a:extLst>
                <a:ext uri="{FF2B5EF4-FFF2-40B4-BE49-F238E27FC236}">
                  <a16:creationId xmlns:a16="http://schemas.microsoft.com/office/drawing/2014/main" id="{A2913B86-E12D-4727-9436-9A1F5F9E8F37}"/>
                </a:ext>
              </a:extLst>
            </p:cNvPr>
            <p:cNvSpPr/>
            <p:nvPr/>
          </p:nvSpPr>
          <p:spPr>
            <a:xfrm>
              <a:off x="2799601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C0000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任意多边形 40">
              <a:extLst>
                <a:ext uri="{FF2B5EF4-FFF2-40B4-BE49-F238E27FC236}">
                  <a16:creationId xmlns:a16="http://schemas.microsoft.com/office/drawing/2014/main" id="{42BACA0A-3B23-4501-BC84-ED312E982E97}"/>
                </a:ext>
              </a:extLst>
            </p:cNvPr>
            <p:cNvSpPr/>
            <p:nvPr/>
          </p:nvSpPr>
          <p:spPr>
            <a:xfrm>
              <a:off x="2690633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2161"/>
              </a:solidFill>
              <a:prstDash val="solid"/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113E4020-907D-4F39-B486-3E46757C4472}"/>
                </a:ext>
              </a:extLst>
            </p:cNvPr>
            <p:cNvSpPr/>
            <p:nvPr/>
          </p:nvSpPr>
          <p:spPr>
            <a:xfrm>
              <a:off x="3315689" y="1647875"/>
              <a:ext cx="600075" cy="600075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文本框 48">
              <a:extLst>
                <a:ext uri="{FF2B5EF4-FFF2-40B4-BE49-F238E27FC236}">
                  <a16:creationId xmlns:a16="http://schemas.microsoft.com/office/drawing/2014/main" id="{8C1E3890-71DE-4DE8-BEC6-4E12EA6EDC07}"/>
                </a:ext>
              </a:extLst>
            </p:cNvPr>
            <p:cNvSpPr txBox="1"/>
            <p:nvPr/>
          </p:nvSpPr>
          <p:spPr>
            <a:xfrm>
              <a:off x="3185327" y="1222952"/>
              <a:ext cx="894944" cy="63661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HK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02</a:t>
              </a:r>
              <a:endParaRPr kumimoji="0" lang="zh-HK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46" name="文本框 66">
              <a:extLst>
                <a:ext uri="{FF2B5EF4-FFF2-40B4-BE49-F238E27FC236}">
                  <a16:creationId xmlns:a16="http://schemas.microsoft.com/office/drawing/2014/main" id="{4BF47433-398F-4569-A78D-DE2EFC5F512A}"/>
                </a:ext>
              </a:extLst>
            </p:cNvPr>
            <p:cNvSpPr txBox="1"/>
            <p:nvPr/>
          </p:nvSpPr>
          <p:spPr>
            <a:xfrm>
              <a:off x="3060264" y="2765638"/>
              <a:ext cx="1110344" cy="34796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专注</a:t>
              </a:r>
              <a:endParaRPr kumimoji="0" lang="zh-HK" altLang="en-US" sz="2133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8C38886-82CD-4B43-AB59-ECB46A3A62DF}"/>
              </a:ext>
            </a:extLst>
          </p:cNvPr>
          <p:cNvGrpSpPr/>
          <p:nvPr/>
        </p:nvGrpSpPr>
        <p:grpSpPr>
          <a:xfrm>
            <a:off x="6161357" y="2035031"/>
            <a:ext cx="2233928" cy="3506204"/>
            <a:chOff x="4603182" y="1038958"/>
            <a:chExt cx="1850186" cy="2900945"/>
          </a:xfrm>
        </p:grpSpPr>
        <p:sp>
          <p:nvSpPr>
            <p:cNvPr id="49" name="圆角矩形 46">
              <a:extLst>
                <a:ext uri="{FF2B5EF4-FFF2-40B4-BE49-F238E27FC236}">
                  <a16:creationId xmlns:a16="http://schemas.microsoft.com/office/drawing/2014/main" id="{4BAB7390-28A7-4432-B64C-9C50FD846508}"/>
                </a:ext>
              </a:extLst>
            </p:cNvPr>
            <p:cNvSpPr/>
            <p:nvPr/>
          </p:nvSpPr>
          <p:spPr>
            <a:xfrm>
              <a:off x="4712149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C0000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0" name="任意多边形 47">
              <a:extLst>
                <a:ext uri="{FF2B5EF4-FFF2-40B4-BE49-F238E27FC236}">
                  <a16:creationId xmlns:a16="http://schemas.microsoft.com/office/drawing/2014/main" id="{12BC099C-05CE-48CE-8F5F-60062936942F}"/>
                </a:ext>
              </a:extLst>
            </p:cNvPr>
            <p:cNvSpPr/>
            <p:nvPr/>
          </p:nvSpPr>
          <p:spPr>
            <a:xfrm>
              <a:off x="4603182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2161"/>
              </a:solidFill>
              <a:prstDash val="solid"/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BD9A52DF-FBA2-4F4E-A51D-DB39C4A5E676}"/>
                </a:ext>
              </a:extLst>
            </p:cNvPr>
            <p:cNvSpPr/>
            <p:nvPr/>
          </p:nvSpPr>
          <p:spPr>
            <a:xfrm>
              <a:off x="5228238" y="1647875"/>
              <a:ext cx="600075" cy="600075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2" name="文本框 54">
              <a:extLst>
                <a:ext uri="{FF2B5EF4-FFF2-40B4-BE49-F238E27FC236}">
                  <a16:creationId xmlns:a16="http://schemas.microsoft.com/office/drawing/2014/main" id="{5195F185-170E-4E55-ADE7-20F79D3DB301}"/>
                </a:ext>
              </a:extLst>
            </p:cNvPr>
            <p:cNvSpPr txBox="1"/>
            <p:nvPr/>
          </p:nvSpPr>
          <p:spPr>
            <a:xfrm>
              <a:off x="5044295" y="1222952"/>
              <a:ext cx="978584" cy="63661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HK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03</a:t>
              </a:r>
              <a:endParaRPr kumimoji="0" lang="zh-HK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53" name="文本框 68">
              <a:extLst>
                <a:ext uri="{FF2B5EF4-FFF2-40B4-BE49-F238E27FC236}">
                  <a16:creationId xmlns:a16="http://schemas.microsoft.com/office/drawing/2014/main" id="{4DC5B6CE-F885-421A-882C-83623A7038C3}"/>
                </a:ext>
              </a:extLst>
            </p:cNvPr>
            <p:cNvSpPr txBox="1"/>
            <p:nvPr/>
          </p:nvSpPr>
          <p:spPr>
            <a:xfrm>
              <a:off x="4960299" y="2765638"/>
              <a:ext cx="1110344" cy="34796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协同</a:t>
              </a:r>
              <a:endParaRPr kumimoji="0" lang="zh-HK" altLang="en-US" sz="2133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8A017B9-156D-4079-96AC-3A2812107F3E}"/>
              </a:ext>
            </a:extLst>
          </p:cNvPr>
          <p:cNvGrpSpPr/>
          <p:nvPr/>
        </p:nvGrpSpPr>
        <p:grpSpPr>
          <a:xfrm>
            <a:off x="8566595" y="2035031"/>
            <a:ext cx="2233928" cy="3506204"/>
            <a:chOff x="6515731" y="1038958"/>
            <a:chExt cx="1850186" cy="2900945"/>
          </a:xfrm>
        </p:grpSpPr>
        <p:sp>
          <p:nvSpPr>
            <p:cNvPr id="56" name="圆角矩形 53">
              <a:extLst>
                <a:ext uri="{FF2B5EF4-FFF2-40B4-BE49-F238E27FC236}">
                  <a16:creationId xmlns:a16="http://schemas.microsoft.com/office/drawing/2014/main" id="{B1B6B8C4-9147-4B46-B810-6E90B329600D}"/>
                </a:ext>
              </a:extLst>
            </p:cNvPr>
            <p:cNvSpPr/>
            <p:nvPr/>
          </p:nvSpPr>
          <p:spPr>
            <a:xfrm>
              <a:off x="6681751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C0000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7" name="任意多边形 54">
              <a:extLst>
                <a:ext uri="{FF2B5EF4-FFF2-40B4-BE49-F238E27FC236}">
                  <a16:creationId xmlns:a16="http://schemas.microsoft.com/office/drawing/2014/main" id="{7D644AA0-0C27-4567-96F1-BDFF0F405C1E}"/>
                </a:ext>
              </a:extLst>
            </p:cNvPr>
            <p:cNvSpPr/>
            <p:nvPr/>
          </p:nvSpPr>
          <p:spPr>
            <a:xfrm>
              <a:off x="6515731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2161"/>
              </a:solidFill>
              <a:prstDash val="solid"/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3FBD141-C172-4959-AE21-BCA309EAB851}"/>
                </a:ext>
              </a:extLst>
            </p:cNvPr>
            <p:cNvSpPr/>
            <p:nvPr/>
          </p:nvSpPr>
          <p:spPr>
            <a:xfrm>
              <a:off x="7140787" y="1647875"/>
              <a:ext cx="600075" cy="600075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9" name="文本框 60">
              <a:extLst>
                <a:ext uri="{FF2B5EF4-FFF2-40B4-BE49-F238E27FC236}">
                  <a16:creationId xmlns:a16="http://schemas.microsoft.com/office/drawing/2014/main" id="{B4416761-B6E7-4F91-AA14-99777E4533E2}"/>
                </a:ext>
              </a:extLst>
            </p:cNvPr>
            <p:cNvSpPr txBox="1"/>
            <p:nvPr/>
          </p:nvSpPr>
          <p:spPr>
            <a:xfrm>
              <a:off x="6988992" y="1222952"/>
              <a:ext cx="876274" cy="63661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HK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04</a:t>
              </a:r>
              <a:endParaRPr kumimoji="0" lang="zh-HK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60" name="文本框 70">
              <a:extLst>
                <a:ext uri="{FF2B5EF4-FFF2-40B4-BE49-F238E27FC236}">
                  <a16:creationId xmlns:a16="http://schemas.microsoft.com/office/drawing/2014/main" id="{C1FE9F08-35C1-4FEB-B71E-0993CDA6A455}"/>
                </a:ext>
              </a:extLst>
            </p:cNvPr>
            <p:cNvSpPr txBox="1"/>
            <p:nvPr/>
          </p:nvSpPr>
          <p:spPr>
            <a:xfrm>
              <a:off x="6871957" y="2765638"/>
              <a:ext cx="1110344" cy="34796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</a:t>
              </a:r>
              <a:endParaRPr kumimoji="0" lang="zh-HK" altLang="en-US" sz="2133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91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3">
            <a:extLst>
              <a:ext uri="{FF2B5EF4-FFF2-40B4-BE49-F238E27FC236}">
                <a16:creationId xmlns:a16="http://schemas.microsoft.com/office/drawing/2014/main" id="{2DFB4B2D-4152-41AA-B4EA-E6438F512F68}"/>
              </a:ext>
            </a:extLst>
          </p:cNvPr>
          <p:cNvGrpSpPr>
            <a:grpSpLocks/>
          </p:cNvGrpSpPr>
          <p:nvPr/>
        </p:nvGrpSpPr>
        <p:grpSpPr bwMode="auto">
          <a:xfrm>
            <a:off x="2474773" y="2772391"/>
            <a:ext cx="7260423" cy="1145590"/>
            <a:chOff x="21207" y="38046"/>
            <a:chExt cx="4309863" cy="680121"/>
          </a:xfrm>
        </p:grpSpPr>
        <p:sp>
          <p:nvSpPr>
            <p:cNvPr id="9" name="任意多边形 45">
              <a:extLst>
                <a:ext uri="{FF2B5EF4-FFF2-40B4-BE49-F238E27FC236}">
                  <a16:creationId xmlns:a16="http://schemas.microsoft.com/office/drawing/2014/main" id="{FA555088-E8BC-4C15-AEEA-FC1728789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7" y="616567"/>
              <a:ext cx="1307927" cy="101600"/>
            </a:xfrm>
            <a:custGeom>
              <a:avLst/>
              <a:gdLst>
                <a:gd name="T0" fmla="*/ 0 w 1307927"/>
                <a:gd name="T1" fmla="*/ 0 h 101600"/>
                <a:gd name="T2" fmla="*/ 1223454 w 1307927"/>
                <a:gd name="T3" fmla="*/ 0 h 101600"/>
                <a:gd name="T4" fmla="*/ 1307927 w 1307927"/>
                <a:gd name="T5" fmla="*/ 101600 h 101600"/>
                <a:gd name="T6" fmla="*/ 0 w 1307927"/>
                <a:gd name="T7" fmla="*/ 101600 h 101600"/>
                <a:gd name="T8" fmla="*/ 0 w 1307927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126">
              <a:extLst>
                <a:ext uri="{FF2B5EF4-FFF2-40B4-BE49-F238E27FC236}">
                  <a16:creationId xmlns:a16="http://schemas.microsoft.com/office/drawing/2014/main" id="{3FD99DB9-40CD-4497-94EE-F6A2AE29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654" y="616567"/>
              <a:ext cx="2891416" cy="101600"/>
            </a:xfrm>
            <a:custGeom>
              <a:avLst/>
              <a:gdLst>
                <a:gd name="T0" fmla="*/ 0 w 2891416"/>
                <a:gd name="T1" fmla="*/ 0 h 101600"/>
                <a:gd name="T2" fmla="*/ 2891416 w 2891416"/>
                <a:gd name="T3" fmla="*/ 0 h 101600"/>
                <a:gd name="T4" fmla="*/ 2891416 w 2891416"/>
                <a:gd name="T5" fmla="*/ 101600 h 101600"/>
                <a:gd name="T6" fmla="*/ 84473 w 2891416"/>
                <a:gd name="T7" fmla="*/ 101600 h 101600"/>
                <a:gd name="T8" fmla="*/ 0 w 2891416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文本框 69">
              <a:extLst>
                <a:ext uri="{FF2B5EF4-FFF2-40B4-BE49-F238E27FC236}">
                  <a16:creationId xmlns:a16="http://schemas.microsoft.com/office/drawing/2014/main" id="{4E8EE431-7458-4913-BF92-BC0C18FD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3623" y="38046"/>
              <a:ext cx="2665809" cy="49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工作规划与展望</a:t>
              </a:r>
              <a:endParaRPr kumimoji="0" lang="zh-CN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69">
              <a:extLst>
                <a:ext uri="{FF2B5EF4-FFF2-40B4-BE49-F238E27FC236}">
                  <a16:creationId xmlns:a16="http://schemas.microsoft.com/office/drawing/2014/main" id="{7A412D6F-5934-4778-98F5-71F48376D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85" y="164261"/>
              <a:ext cx="1329134" cy="42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第四章</a:t>
              </a:r>
              <a:endParaRPr kumimoji="0" lang="zh-CN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94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A9F4020-6433-4F84-8CD6-F08ECDD7F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D3CFE8-312B-4A9B-BC10-CB8B0059A66D}"/>
              </a:ext>
            </a:extLst>
          </p:cNvPr>
          <p:cNvSpPr txBox="1"/>
          <p:nvPr/>
        </p:nvSpPr>
        <p:spPr>
          <a:xfrm>
            <a:off x="479394" y="18891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工作规划与展望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009427-7FB8-4F49-8C7D-6BB37EB7A43C}"/>
              </a:ext>
            </a:extLst>
          </p:cNvPr>
          <p:cNvSpPr/>
          <p:nvPr/>
        </p:nvSpPr>
        <p:spPr>
          <a:xfrm>
            <a:off x="4038584" y="1674674"/>
            <a:ext cx="3109159" cy="3413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工作技能：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、进一步学习微服务架构知识，在信息采集项目中完成引入。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、学习多线程下的数据同步与数据安全知识。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EDDD66-A840-4F7F-B719-BF998EC5664F}"/>
              </a:ext>
            </a:extLst>
          </p:cNvPr>
          <p:cNvSpPr/>
          <p:nvPr/>
        </p:nvSpPr>
        <p:spPr>
          <a:xfrm>
            <a:off x="479394" y="1698398"/>
            <a:ext cx="2918927" cy="382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工作任务：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月上旬，开始泰康人寿商保项目线下产品的其他功能模块开发。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、家庭医生签约项目二期改造任务。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、开始对接乐康堂扫码购药项目。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1E4C7DF9-BE9E-4A1F-A194-2DA5E8958D84}"/>
              </a:ext>
            </a:extLst>
          </p:cNvPr>
          <p:cNvSpPr/>
          <p:nvPr/>
        </p:nvSpPr>
        <p:spPr>
          <a:xfrm>
            <a:off x="7788007" y="1698397"/>
            <a:ext cx="3276799" cy="1859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业务能力：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深入了解自己所从事的行业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，在实际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工作中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学习智慧城市的业务架构与业务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模式等知识。</a:t>
            </a:r>
          </a:p>
        </p:txBody>
      </p:sp>
    </p:spTree>
    <p:extLst>
      <p:ext uri="{BB962C8B-B14F-4D97-AF65-F5344CB8AC3E}">
        <p14:creationId xmlns:p14="http://schemas.microsoft.com/office/powerpoint/2010/main" val="682250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6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000"/>
          </a:xfrm>
        </p:spPr>
        <p:txBody>
          <a:bodyPr/>
          <a:lstStyle/>
          <a:p>
            <a:pPr algn="ctr"/>
            <a:r>
              <a:rPr lang="zh-CN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职业发展基本信息</a:t>
            </a:r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530095658"/>
              </p:ext>
            </p:extLst>
          </p:nvPr>
        </p:nvGraphicFramePr>
        <p:xfrm>
          <a:off x="176530" y="1316355"/>
          <a:ext cx="11838940" cy="5459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89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基本信息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姓名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王贵成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部门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技术部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职位：</a:t>
                      </a:r>
                      <a:r>
                        <a:rPr lang="en-US" altLang="zh-CN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java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开发工程师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职业生涯规划期间：</a:t>
                      </a:r>
                      <a:r>
                        <a:rPr lang="en-US" altLang="zh-CN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</a:t>
                      </a:r>
                      <a:endParaRPr lang="en-US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89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目前定位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岗位类别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   　□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管理岗位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　■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技术岗位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职级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中级</a:t>
                      </a:r>
                      <a:endParaRPr lang="en-US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18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发展目标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□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现级别内积分晋升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　■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积分向上级别发展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□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跨通道发展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目标职级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中高级</a:t>
                      </a:r>
                      <a:endParaRPr lang="en-US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165" y="189865"/>
            <a:ext cx="1602625" cy="53751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/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员工个人swot分析</a:t>
            </a:r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1572849656"/>
              </p:ext>
            </p:extLst>
          </p:nvPr>
        </p:nvGraphicFramePr>
        <p:xfrm>
          <a:off x="290830" y="1038225"/>
          <a:ext cx="11610340" cy="5637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1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930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</a:t>
                      </a:r>
                      <a:endParaRPr lang="en-US" altLang="en-US" sz="15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Strengths你的优势（内部因素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altLang="en-US" sz="18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W</a:t>
                      </a:r>
                      <a:endParaRPr lang="en-US" altLang="en-US" sz="1800" b="0" kern="12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Weaknesses你的弱势（内部因素）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5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做事认真、踏实，对于自己的专业有着浓厚的兴趣。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个人性格随和，容易与他人相处。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有较强的自主学习与善于发现问题的能力。</a:t>
                      </a:r>
                      <a:endParaRPr lang="zh-CN" altLang="zh-CN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看待事物不够全面，有时会忽略细节问题。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做决定时不够果断，容易受他人影响，犹豫不决。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性格比较内向，不善于交际。</a:t>
                      </a:r>
                      <a:endParaRPr 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pitchFamily="34" charset="-122"/>
                        </a:rPr>
                        <a:t>O</a:t>
                      </a:r>
                      <a:endParaRPr lang="en-US" altLang="en-US" sz="1800" b="0" kern="12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Opportunities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你的机会点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pitchFamily="34" charset="-122"/>
                        </a:rPr>
                        <a:t>T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Threats最大挑战和威胁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12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现在是一个信息化时代，互联网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智慧城市的业务模式有很好的发展前景。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微服务架构是当前软件开发领域的技术热点，也是未来的发展趋势。</a:t>
                      </a:r>
                      <a:endParaRPr lang="en-US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技术更新较快，需要时时刻刻有危机感，不断学习新技术，提升自己。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涉及到的业务模块较多，不断有新的业务形式出现。</a:t>
                      </a:r>
                      <a:endParaRPr lang="zh-CN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165" y="189865"/>
            <a:ext cx="1602625" cy="53751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extLst>
              <p:ext uri="{D42A27DB-BD31-4B8C-83A1-F6EECF244321}">
                <p14:modId xmlns:p14="http://schemas.microsoft.com/office/powerpoint/2010/main" val="3353065289"/>
              </p:ext>
            </p:extLst>
          </p:nvPr>
        </p:nvGraphicFramePr>
        <p:xfrm>
          <a:off x="356235" y="0"/>
          <a:ext cx="11479530" cy="66970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9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1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23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5231">
                <a:tc gridSpan="5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职业规划</a:t>
                      </a:r>
                      <a:endParaRPr lang="en-US" altLang="en-US" sz="28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3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类型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目标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提升计划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预计达成时间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落实所需相关部门 / 人的支持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3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学历/证书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硕士学历（计算机科学与技术专业）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学习计算机科学理论知识，提升自身知识储备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743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职业规划/职位规划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高级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java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工程师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学习分布式系统的设计和应用，分布式、缓存、消息等机制</a:t>
                      </a:r>
                      <a:endParaRPr lang="en-US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3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738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能力提升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zh-CN" alt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专业技能</a:t>
                      </a:r>
                      <a:endParaRPr lang="en-US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强化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基础，深入学习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虚拟机原理。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学习</a:t>
                      </a:r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springCloud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微服务架构，并在项目中应用。</a:t>
                      </a:r>
                      <a:endParaRPr lang="en-US" altLang="zh-CN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     </a:t>
                      </a: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2019</a:t>
                      </a:r>
                      <a:r>
                        <a:rPr lang="zh-CN" alt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年</a:t>
                      </a:r>
                      <a:endParaRPr lang="en-US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项目经理的技术上的指导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275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0964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其他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165" y="189865"/>
            <a:ext cx="1602625" cy="53751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3">
            <a:extLst>
              <a:ext uri="{FF2B5EF4-FFF2-40B4-BE49-F238E27FC236}">
                <a16:creationId xmlns:a16="http://schemas.microsoft.com/office/drawing/2014/main" id="{2DFB4B2D-4152-41AA-B4EA-E6438F512F68}"/>
              </a:ext>
            </a:extLst>
          </p:cNvPr>
          <p:cNvGrpSpPr>
            <a:grpSpLocks/>
          </p:cNvGrpSpPr>
          <p:nvPr/>
        </p:nvGrpSpPr>
        <p:grpSpPr bwMode="auto">
          <a:xfrm>
            <a:off x="2474773" y="2772391"/>
            <a:ext cx="7260423" cy="1145590"/>
            <a:chOff x="21207" y="38046"/>
            <a:chExt cx="4309863" cy="680121"/>
          </a:xfrm>
        </p:grpSpPr>
        <p:sp>
          <p:nvSpPr>
            <p:cNvPr id="9" name="任意多边形 45">
              <a:extLst>
                <a:ext uri="{FF2B5EF4-FFF2-40B4-BE49-F238E27FC236}">
                  <a16:creationId xmlns:a16="http://schemas.microsoft.com/office/drawing/2014/main" id="{FA555088-E8BC-4C15-AEEA-FC1728789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7" y="616567"/>
              <a:ext cx="1307927" cy="101600"/>
            </a:xfrm>
            <a:custGeom>
              <a:avLst/>
              <a:gdLst>
                <a:gd name="T0" fmla="*/ 0 w 1307927"/>
                <a:gd name="T1" fmla="*/ 0 h 101600"/>
                <a:gd name="T2" fmla="*/ 1223454 w 1307927"/>
                <a:gd name="T3" fmla="*/ 0 h 101600"/>
                <a:gd name="T4" fmla="*/ 1307927 w 1307927"/>
                <a:gd name="T5" fmla="*/ 101600 h 101600"/>
                <a:gd name="T6" fmla="*/ 0 w 1307927"/>
                <a:gd name="T7" fmla="*/ 101600 h 101600"/>
                <a:gd name="T8" fmla="*/ 0 w 1307927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126">
              <a:extLst>
                <a:ext uri="{FF2B5EF4-FFF2-40B4-BE49-F238E27FC236}">
                  <a16:creationId xmlns:a16="http://schemas.microsoft.com/office/drawing/2014/main" id="{3FD99DB9-40CD-4497-94EE-F6A2AE29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654" y="616567"/>
              <a:ext cx="2891416" cy="101600"/>
            </a:xfrm>
            <a:custGeom>
              <a:avLst/>
              <a:gdLst>
                <a:gd name="T0" fmla="*/ 0 w 2891416"/>
                <a:gd name="T1" fmla="*/ 0 h 101600"/>
                <a:gd name="T2" fmla="*/ 2891416 w 2891416"/>
                <a:gd name="T3" fmla="*/ 0 h 101600"/>
                <a:gd name="T4" fmla="*/ 2891416 w 2891416"/>
                <a:gd name="T5" fmla="*/ 101600 h 101600"/>
                <a:gd name="T6" fmla="*/ 84473 w 2891416"/>
                <a:gd name="T7" fmla="*/ 101600 h 101600"/>
                <a:gd name="T8" fmla="*/ 0 w 2891416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文本框 69">
              <a:extLst>
                <a:ext uri="{FF2B5EF4-FFF2-40B4-BE49-F238E27FC236}">
                  <a16:creationId xmlns:a16="http://schemas.microsoft.com/office/drawing/2014/main" id="{4E8EE431-7458-4913-BF92-BC0C18FD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7256" y="38046"/>
              <a:ext cx="916211" cy="49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致谢</a:t>
              </a:r>
              <a:endParaRPr kumimoji="0" lang="zh-CN" altLang="zh-CN" sz="48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69">
              <a:extLst>
                <a:ext uri="{FF2B5EF4-FFF2-40B4-BE49-F238E27FC236}">
                  <a16:creationId xmlns:a16="http://schemas.microsoft.com/office/drawing/2014/main" id="{7A412D6F-5934-4778-98F5-71F48376D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85" y="164261"/>
              <a:ext cx="1329134" cy="42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第五章</a:t>
              </a:r>
              <a:endParaRPr kumimoji="0" lang="zh-CN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69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建筑物, 户外, 天空, 城市&#10;&#10;已生成极高可信度的说明">
            <a:extLst>
              <a:ext uri="{FF2B5EF4-FFF2-40B4-BE49-F238E27FC236}">
                <a16:creationId xmlns:a16="http://schemas.microsoft.com/office/drawing/2014/main" id="{5B8A2CFE-41FF-4CB3-85AC-AA95C71B1A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8"/>
          <a:stretch/>
        </p:blipFill>
        <p:spPr>
          <a:xfrm>
            <a:off x="0" y="2"/>
            <a:ext cx="12192000" cy="2944304"/>
          </a:xfrm>
          <a:prstGeom prst="rect">
            <a:avLst/>
          </a:prstGeom>
        </p:spPr>
      </p:pic>
      <p:sp>
        <p:nvSpPr>
          <p:cNvPr id="8" name="TextBox 59">
            <a:extLst>
              <a:ext uri="{FF2B5EF4-FFF2-40B4-BE49-F238E27FC236}">
                <a16:creationId xmlns:a16="http://schemas.microsoft.com/office/drawing/2014/main" id="{D66B7DAE-EA24-42D8-A391-0F1CF3B950F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814240" y="3293734"/>
            <a:ext cx="6812094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65" charset="-122"/>
              </a:rPr>
              <a:t>致谢</a:t>
            </a:r>
            <a:r>
              <a:rPr kumimoji="0" lang="zh-CN" altLang="en-US" sz="44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方正大黑简体" pitchFamily="65" charset="-122"/>
              </a:rPr>
              <a:t> </a:t>
            </a: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Thank</a:t>
            </a:r>
            <a:r>
              <a:rPr lang="zh-CN" altLang="en-US" sz="4400" b="1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Impact" panose="020B080603090205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493053-5AA6-49AD-AE7C-1D30A3F0CB62}"/>
              </a:ext>
            </a:extLst>
          </p:cNvPr>
          <p:cNvSpPr/>
          <p:nvPr/>
        </p:nvSpPr>
        <p:spPr>
          <a:xfrm>
            <a:off x="2382173" y="4769498"/>
            <a:ext cx="8226641" cy="1028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再次对公司的栽培和各位领导、同事在工作和生活中的帮助表示感谢！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在这个大家庭中我们共同努力奋斗，创造更美好的明天！</a:t>
            </a:r>
          </a:p>
        </p:txBody>
      </p:sp>
    </p:spTree>
    <p:extLst>
      <p:ext uri="{BB962C8B-B14F-4D97-AF65-F5344CB8AC3E}">
        <p14:creationId xmlns:p14="http://schemas.microsoft.com/office/powerpoint/2010/main" val="35077763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3">
            <a:extLst>
              <a:ext uri="{FF2B5EF4-FFF2-40B4-BE49-F238E27FC236}">
                <a16:creationId xmlns:a16="http://schemas.microsoft.com/office/drawing/2014/main" id="{2DFB4B2D-4152-41AA-B4EA-E6438F512F68}"/>
              </a:ext>
            </a:extLst>
          </p:cNvPr>
          <p:cNvGrpSpPr>
            <a:grpSpLocks/>
          </p:cNvGrpSpPr>
          <p:nvPr/>
        </p:nvGrpSpPr>
        <p:grpSpPr bwMode="auto">
          <a:xfrm>
            <a:off x="2474773" y="2807901"/>
            <a:ext cx="7260425" cy="1110080"/>
            <a:chOff x="21207" y="59128"/>
            <a:chExt cx="4309864" cy="659039"/>
          </a:xfrm>
        </p:grpSpPr>
        <p:sp>
          <p:nvSpPr>
            <p:cNvPr id="9" name="任意多边形 45">
              <a:extLst>
                <a:ext uri="{FF2B5EF4-FFF2-40B4-BE49-F238E27FC236}">
                  <a16:creationId xmlns:a16="http://schemas.microsoft.com/office/drawing/2014/main" id="{FA555088-E8BC-4C15-AEEA-FC1728789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7" y="616567"/>
              <a:ext cx="1307927" cy="101600"/>
            </a:xfrm>
            <a:custGeom>
              <a:avLst/>
              <a:gdLst>
                <a:gd name="T0" fmla="*/ 0 w 1307927"/>
                <a:gd name="T1" fmla="*/ 0 h 101600"/>
                <a:gd name="T2" fmla="*/ 1223454 w 1307927"/>
                <a:gd name="T3" fmla="*/ 0 h 101600"/>
                <a:gd name="T4" fmla="*/ 1307927 w 1307927"/>
                <a:gd name="T5" fmla="*/ 101600 h 101600"/>
                <a:gd name="T6" fmla="*/ 0 w 1307927"/>
                <a:gd name="T7" fmla="*/ 101600 h 101600"/>
                <a:gd name="T8" fmla="*/ 0 w 1307927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" name="任意多边形 126">
              <a:extLst>
                <a:ext uri="{FF2B5EF4-FFF2-40B4-BE49-F238E27FC236}">
                  <a16:creationId xmlns:a16="http://schemas.microsoft.com/office/drawing/2014/main" id="{3FD99DB9-40CD-4497-94EE-F6A2AE29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654" y="616567"/>
              <a:ext cx="2891416" cy="101600"/>
            </a:xfrm>
            <a:custGeom>
              <a:avLst/>
              <a:gdLst>
                <a:gd name="T0" fmla="*/ 0 w 2891416"/>
                <a:gd name="T1" fmla="*/ 0 h 101600"/>
                <a:gd name="T2" fmla="*/ 2891416 w 2891416"/>
                <a:gd name="T3" fmla="*/ 0 h 101600"/>
                <a:gd name="T4" fmla="*/ 2891416 w 2891416"/>
                <a:gd name="T5" fmla="*/ 101600 h 101600"/>
                <a:gd name="T6" fmla="*/ 84473 w 2891416"/>
                <a:gd name="T7" fmla="*/ 101600 h 101600"/>
                <a:gd name="T8" fmla="*/ 0 w 2891416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" name="文本框 69">
              <a:extLst>
                <a:ext uri="{FF2B5EF4-FFF2-40B4-BE49-F238E27FC236}">
                  <a16:creationId xmlns:a16="http://schemas.microsoft.com/office/drawing/2014/main" id="{4E8EE431-7458-4913-BF92-BC0C18FD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1640" y="59128"/>
              <a:ext cx="2739431" cy="49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8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试用期工作总结</a:t>
              </a:r>
              <a:endParaRPr lang="zh-CN" altLang="zh-CN" sz="4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69">
              <a:extLst>
                <a:ext uri="{FF2B5EF4-FFF2-40B4-BE49-F238E27FC236}">
                  <a16:creationId xmlns:a16="http://schemas.microsoft.com/office/drawing/2014/main" id="{7A412D6F-5934-4778-98F5-71F48376D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85" y="164261"/>
              <a:ext cx="1329134" cy="42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0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zh-CN" altLang="zh-CN" sz="40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r>
                <a:rPr lang="zh-CN" altLang="en-US" sz="40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</a:t>
              </a:r>
              <a:endParaRPr lang="zh-CN" altLang="zh-CN" sz="4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76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F65A9D5-904E-4705-B816-10004F4FCA25}"/>
              </a:ext>
            </a:extLst>
          </p:cNvPr>
          <p:cNvSpPr/>
          <p:nvPr/>
        </p:nvSpPr>
        <p:spPr>
          <a:xfrm>
            <a:off x="3203356" y="3026931"/>
            <a:ext cx="1978402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C00000"/>
              </a:buClr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2018.8.03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Clr>
                <a:srgbClr val="C00000"/>
              </a:buClr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开发岗位学习工作。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085BA891-0A73-42C4-9194-4E2BA3C79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532FA9-9682-419A-8847-77D1F243F066}"/>
              </a:ext>
            </a:extLst>
          </p:cNvPr>
          <p:cNvSpPr txBox="1"/>
          <p:nvPr/>
        </p:nvSpPr>
        <p:spPr>
          <a:xfrm>
            <a:off x="479394" y="1889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工作岗位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4C3B2E2-7EF1-40B6-9B25-6454E1352F9E}"/>
              </a:ext>
            </a:extLst>
          </p:cNvPr>
          <p:cNvSpPr/>
          <p:nvPr/>
        </p:nvSpPr>
        <p:spPr>
          <a:xfrm>
            <a:off x="6412993" y="3026931"/>
            <a:ext cx="48853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北京时代民芯科技有限公司 </a:t>
            </a:r>
            <a:r>
              <a:rPr lang="en-US" altLang="zh-CN" sz="1600" dirty="0"/>
              <a:t>2014.4-2016.7 </a:t>
            </a:r>
          </a:p>
          <a:p>
            <a:r>
              <a:rPr lang="zh-CN" altLang="en-US" sz="1600" dirty="0"/>
              <a:t>应用开发部门，企业内部的</a:t>
            </a:r>
            <a:r>
              <a:rPr lang="en-US" altLang="zh-CN" sz="1600" dirty="0"/>
              <a:t>OA</a:t>
            </a:r>
            <a:r>
              <a:rPr lang="zh-CN" altLang="en-US" sz="1600" dirty="0"/>
              <a:t>系统的维护和拓展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神州数码信息服务股份有限公司 </a:t>
            </a:r>
            <a:r>
              <a:rPr lang="en-US" altLang="zh-CN" sz="1600" dirty="0"/>
              <a:t>2016.7-2017.8</a:t>
            </a:r>
          </a:p>
          <a:p>
            <a:r>
              <a:rPr lang="zh-CN" altLang="en-US" sz="1600" dirty="0"/>
              <a:t>金融</a:t>
            </a:r>
            <a:r>
              <a:rPr lang="en-US" altLang="zh-CN" sz="1600" dirty="0" err="1"/>
              <a:t>SBU</a:t>
            </a:r>
            <a:r>
              <a:rPr lang="zh-CN" altLang="en-US" sz="1600" dirty="0"/>
              <a:t>部门，国开行征信系统，银行数据报表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信雅达系统工程股份有限公司 </a:t>
            </a:r>
            <a:r>
              <a:rPr lang="en-US" altLang="zh-CN" sz="1600" dirty="0"/>
              <a:t>2017.8-2018.8</a:t>
            </a:r>
          </a:p>
          <a:p>
            <a:r>
              <a:rPr lang="zh-CN" altLang="en-US" sz="1600" dirty="0"/>
              <a:t>汽车金融条线，购车贷款、风险控制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0BD76B1-F7AE-4B49-98F1-7BD2A433C5E5}"/>
              </a:ext>
            </a:extLst>
          </p:cNvPr>
          <p:cNvCxnSpPr/>
          <p:nvPr/>
        </p:nvCxnSpPr>
        <p:spPr>
          <a:xfrm>
            <a:off x="5779008" y="1955744"/>
            <a:ext cx="0" cy="34940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58BAC-3DE5-4041-A211-532D96A0A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03" y="2271831"/>
            <a:ext cx="2602367" cy="346982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0540ABD-C472-43E1-8EFA-029026A18230}"/>
              </a:ext>
            </a:extLst>
          </p:cNvPr>
          <p:cNvSpPr/>
          <p:nvPr/>
        </p:nvSpPr>
        <p:spPr>
          <a:xfrm>
            <a:off x="5979965" y="2271831"/>
            <a:ext cx="4885380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9515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C07766B8-0EBA-4DA3-B9B5-17F267153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7D97BB-046D-452B-A024-163A08A5A0EB}"/>
              </a:ext>
            </a:extLst>
          </p:cNvPr>
          <p:cNvSpPr txBox="1"/>
          <p:nvPr/>
        </p:nvSpPr>
        <p:spPr>
          <a:xfrm>
            <a:off x="479394" y="18891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工作任务与目标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C34E58-7F1D-42FE-81E6-286421817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82" b="91912" l="9833" r="89854">
                        <a14:foregroundMark x1="62134" y1="39265" x2="62134" y2="39265"/>
                        <a14:foregroundMark x1="61088" y1="44118" x2="61088" y2="44118"/>
                        <a14:foregroundMark x1="69561" y1="50000" x2="69561" y2="50000"/>
                        <a14:foregroundMark x1="72594" y1="49853" x2="72594" y2="49853"/>
                        <a14:foregroundMark x1="72176" y1="49118" x2="72176" y2="49118"/>
                        <a14:foregroundMark x1="72385" y1="42059" x2="72385" y2="42059"/>
                        <a14:foregroundMark x1="72699" y1="36765" x2="72699" y2="36765"/>
                        <a14:foregroundMark x1="71444" y1="30147" x2="71444" y2="30147"/>
                        <a14:foregroundMark x1="71757" y1="28529" x2="71757" y2="28529"/>
                        <a14:foregroundMark x1="72594" y1="54559" x2="72594" y2="54559"/>
                        <a14:foregroundMark x1="64749" y1="48971" x2="64749" y2="48971"/>
                        <a14:foregroundMark x1="64331" y1="41176" x2="64331" y2="41176"/>
                        <a14:foregroundMark x1="64644" y1="38235" x2="64644" y2="38235"/>
                        <a14:foregroundMark x1="64958" y1="36765" x2="64958" y2="36765"/>
                        <a14:foregroundMark x1="65481" y1="35588" x2="65481" y2="35588"/>
                        <a14:foregroundMark x1="64540" y1="33529" x2="64540" y2="33529"/>
                        <a14:foregroundMark x1="67050" y1="23235" x2="67050" y2="23235"/>
                        <a14:foregroundMark x1="62552" y1="18676" x2="62552" y2="18676"/>
                        <a14:foregroundMark x1="82322" y1="37941" x2="82322" y2="37941"/>
                        <a14:foregroundMark x1="80962" y1="30735" x2="80962" y2="30735"/>
                        <a14:foregroundMark x1="79812" y1="25588" x2="79812" y2="25588"/>
                        <a14:foregroundMark x1="82113" y1="31618" x2="82113" y2="31618"/>
                        <a14:foregroundMark x1="83159" y1="40735" x2="83159" y2="40735"/>
                        <a14:foregroundMark x1="80544" y1="48971" x2="80544" y2="48971"/>
                        <a14:foregroundMark x1="80335" y1="54853" x2="80335" y2="54853"/>
                        <a14:foregroundMark x1="76883" y1="64853" x2="76883" y2="64853"/>
                        <a14:foregroundMark x1="79393" y1="17941" x2="79393" y2="17941"/>
                        <a14:foregroundMark x1="75105" y1="13824" x2="75105" y2="13824"/>
                        <a14:foregroundMark x1="72071" y1="8824" x2="72071" y2="8824"/>
                        <a14:foregroundMark x1="62971" y1="8529" x2="62971" y2="8529"/>
                        <a14:foregroundMark x1="55753" y1="12500" x2="55753" y2="12500"/>
                        <a14:foregroundMark x1="53661" y1="91912" x2="53661" y2="91912"/>
                        <a14:foregroundMark x1="52197" y1="16324" x2="52197" y2="16324"/>
                        <a14:foregroundMark x1="37866" y1="47206" x2="37866" y2="47206"/>
                        <a14:foregroundMark x1="50523" y1="26324" x2="50523" y2="26324"/>
                        <a14:foregroundMark x1="54393" y1="25294" x2="54393" y2="25294"/>
                        <a14:foregroundMark x1="39435" y1="82647" x2="39435" y2="82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754540">
            <a:off x="4463080" y="2354298"/>
            <a:ext cx="3021806" cy="21494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C4599AD-6A9D-41FF-A4F6-B772AF4A1972}"/>
              </a:ext>
            </a:extLst>
          </p:cNvPr>
          <p:cNvSpPr/>
          <p:nvPr/>
        </p:nvSpPr>
        <p:spPr>
          <a:xfrm>
            <a:off x="479393" y="3343040"/>
            <a:ext cx="4156760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、对接一笑堂、健生堂扫码购药项目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包括药品对照、信息同步、扫码购药功能模块。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EAF5570-AD48-49C4-AE17-9FF2E376932F}"/>
              </a:ext>
            </a:extLst>
          </p:cNvPr>
          <p:cNvSpPr/>
          <p:nvPr/>
        </p:nvSpPr>
        <p:spPr>
          <a:xfrm>
            <a:off x="7555846" y="1386385"/>
            <a:ext cx="4156760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、保险服务项目，保险详情页分享朋友圈功能开发。根据微信公共平台开发技术文档，完成微信分享时的权限验证与授权流程的代码实现。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4B72B83-DFFA-4DC5-A7FE-CBF3695A6964}"/>
              </a:ext>
            </a:extLst>
          </p:cNvPr>
          <p:cNvSpPr/>
          <p:nvPr/>
        </p:nvSpPr>
        <p:spPr>
          <a:xfrm>
            <a:off x="479394" y="1386385"/>
            <a:ext cx="4156757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、保险服务管理系统项目中代理人管理模块开发。包括代理人的列表管理、生成携带代理人信息的二维码，以及扫描二维码后的支付流程的改造。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D878BD9-8AEA-42D5-A5F7-93E8D25F479D}"/>
              </a:ext>
            </a:extLst>
          </p:cNvPr>
          <p:cNvSpPr/>
          <p:nvPr/>
        </p:nvSpPr>
        <p:spPr>
          <a:xfrm>
            <a:off x="7735270" y="3428999"/>
            <a:ext cx="415676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、信息采集项目，负责医疗机构信息采集，登录功能模块开发。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BD4209-38A5-4D6E-876C-66B25B76D0F3}"/>
              </a:ext>
            </a:extLst>
          </p:cNvPr>
          <p:cNvSpPr/>
          <p:nvPr/>
        </p:nvSpPr>
        <p:spPr>
          <a:xfrm>
            <a:off x="7555848" y="4917246"/>
            <a:ext cx="4156758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、学习与工作相关的专业技能，提升知识储备。学习微信公众号平台开发技术文档、数据安全应用、微服务架构等。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30D9DD3-9995-4DB6-BE9D-86254FB70FE4}"/>
              </a:ext>
            </a:extLst>
          </p:cNvPr>
          <p:cNvSpPr/>
          <p:nvPr/>
        </p:nvSpPr>
        <p:spPr>
          <a:xfrm>
            <a:off x="479393" y="4917246"/>
            <a:ext cx="4156758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、泰康人寿商保服务项目中微信端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开发，负责服务订单列表管理功能模块。</a:t>
            </a:r>
          </a:p>
        </p:txBody>
      </p:sp>
    </p:spTree>
    <p:extLst>
      <p:ext uri="{BB962C8B-B14F-4D97-AF65-F5344CB8AC3E}">
        <p14:creationId xmlns:p14="http://schemas.microsoft.com/office/powerpoint/2010/main" val="2998858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7" grpId="0"/>
      <p:bldP spid="18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A8BDC73-4CA9-4C19-AA1F-9A8914D9B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108" y="1073791"/>
            <a:ext cx="1890486" cy="38419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5EFCD2-16C4-4F07-8933-B80809187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424" y="1073791"/>
            <a:ext cx="2135412" cy="3841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0E4E3E-587C-483D-9B0F-1D301FEF4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7" y="1839806"/>
            <a:ext cx="6159680" cy="30176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E2EA0F-5C98-479A-AC41-271EE85CF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6870" y="1839806"/>
            <a:ext cx="2559534" cy="3178388"/>
          </a:xfrm>
          <a:prstGeom prst="rect">
            <a:avLst/>
          </a:prstGeom>
        </p:spPr>
      </p:pic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6DC3B080-2BAA-49B5-9DF3-1C72B62E7002}"/>
              </a:ext>
            </a:extLst>
          </p:cNvPr>
          <p:cNvSpPr/>
          <p:nvPr/>
        </p:nvSpPr>
        <p:spPr>
          <a:xfrm>
            <a:off x="5340994" y="5018194"/>
            <a:ext cx="1758306" cy="566528"/>
          </a:xfrm>
          <a:prstGeom prst="curvedUp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箭头: 下弧形 10">
            <a:extLst>
              <a:ext uri="{FF2B5EF4-FFF2-40B4-BE49-F238E27FC236}">
                <a16:creationId xmlns:a16="http://schemas.microsoft.com/office/drawing/2014/main" id="{9E1BF52B-C9F8-4E2E-BEAA-0AF721C08A60}"/>
              </a:ext>
            </a:extLst>
          </p:cNvPr>
          <p:cNvSpPr/>
          <p:nvPr/>
        </p:nvSpPr>
        <p:spPr>
          <a:xfrm>
            <a:off x="7830194" y="5066302"/>
            <a:ext cx="1758306" cy="566528"/>
          </a:xfrm>
          <a:prstGeom prst="curvedUp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904B1CFB-E0D7-47A6-BD25-36C4362E5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285D0FA-5C38-4C31-939D-57C63893E339}"/>
              </a:ext>
            </a:extLst>
          </p:cNvPr>
          <p:cNvSpPr txBox="1"/>
          <p:nvPr/>
        </p:nvSpPr>
        <p:spPr>
          <a:xfrm>
            <a:off x="479394" y="1889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代理人管理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功能展示</a:t>
            </a:r>
          </a:p>
        </p:txBody>
      </p:sp>
    </p:spTree>
    <p:extLst>
      <p:ext uri="{BB962C8B-B14F-4D97-AF65-F5344CB8AC3E}">
        <p14:creationId xmlns:p14="http://schemas.microsoft.com/office/powerpoint/2010/main" val="2658169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4A14A398-2401-41BA-BD87-D1C8CDBC06F2}"/>
              </a:ext>
            </a:extLst>
          </p:cNvPr>
          <p:cNvSpPr txBox="1"/>
          <p:nvPr/>
        </p:nvSpPr>
        <p:spPr>
          <a:xfrm>
            <a:off x="479394" y="188913"/>
            <a:ext cx="617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保险服务项目微信分享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功能展示（已上线）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C80514-0D24-4604-993F-425A541BF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4" y="2019647"/>
            <a:ext cx="2284061" cy="40625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C50A29-B750-49FE-90E0-46D438533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925" y="1980426"/>
            <a:ext cx="2284061" cy="40625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A5525D-7B9D-4FBA-8CD4-CF08BC6B94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70" y="2004407"/>
            <a:ext cx="2284061" cy="40625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FEAFDAD-8428-4478-8FC7-C10551A47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23" y="2040476"/>
            <a:ext cx="2284061" cy="4062584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DCB3AF4D-F9B4-467B-93D6-0D3F73A3925A}"/>
              </a:ext>
            </a:extLst>
          </p:cNvPr>
          <p:cNvSpPr/>
          <p:nvPr/>
        </p:nvSpPr>
        <p:spPr>
          <a:xfrm>
            <a:off x="2799315" y="3765189"/>
            <a:ext cx="620213" cy="35498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8DF1A725-DC6A-4F8D-A3E5-CA8A80F3C903}"/>
              </a:ext>
            </a:extLst>
          </p:cNvPr>
          <p:cNvSpPr/>
          <p:nvPr/>
        </p:nvSpPr>
        <p:spPr>
          <a:xfrm>
            <a:off x="5890383" y="3765189"/>
            <a:ext cx="620213" cy="35498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0509680C-19A5-4ACC-9B89-E953E96F5294}"/>
              </a:ext>
            </a:extLst>
          </p:cNvPr>
          <p:cNvSpPr/>
          <p:nvPr/>
        </p:nvSpPr>
        <p:spPr>
          <a:xfrm>
            <a:off x="9041988" y="3765189"/>
            <a:ext cx="620213" cy="35498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22505A4-5D2A-41D6-BAAB-FDD8B84C82A9}"/>
              </a:ext>
            </a:extLst>
          </p:cNvPr>
          <p:cNvSpPr txBox="1"/>
          <p:nvPr/>
        </p:nvSpPr>
        <p:spPr>
          <a:xfrm>
            <a:off x="479394" y="110428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优化前</a:t>
            </a:r>
          </a:p>
        </p:txBody>
      </p:sp>
      <p:sp>
        <p:nvSpPr>
          <p:cNvPr id="21" name="矩形 1">
            <a:extLst>
              <a:ext uri="{FF2B5EF4-FFF2-40B4-BE49-F238E27FC236}">
                <a16:creationId xmlns:a16="http://schemas.microsoft.com/office/drawing/2014/main" id="{70C805A3-A212-4C60-9DB3-F4457900E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7028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322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  <p:bldP spid="18" grpId="0" animBg="1"/>
      <p:bldP spid="19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BA4D992-F21B-49C3-A3A8-A4A78CFEF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10" y="1774430"/>
            <a:ext cx="2361685" cy="42006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AA8213-2D04-4283-B160-F15291F97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14" y="1843463"/>
            <a:ext cx="2284061" cy="40625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6D8CAA-A792-4E06-AD27-54F8A4DC87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9" y="1894572"/>
            <a:ext cx="2284061" cy="4062583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3564EE85-A838-4C06-A552-F9E2CD8E6DC9}"/>
              </a:ext>
            </a:extLst>
          </p:cNvPr>
          <p:cNvSpPr/>
          <p:nvPr/>
        </p:nvSpPr>
        <p:spPr>
          <a:xfrm>
            <a:off x="2637922" y="3589007"/>
            <a:ext cx="655020" cy="35108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4504F2CD-AAE2-487D-AF35-6A6D4ECA9D0C}"/>
              </a:ext>
            </a:extLst>
          </p:cNvPr>
          <p:cNvSpPr/>
          <p:nvPr/>
        </p:nvSpPr>
        <p:spPr>
          <a:xfrm>
            <a:off x="5777536" y="3585104"/>
            <a:ext cx="620213" cy="35498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5225BE4A-218A-4F60-8CE5-ED78A438B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14A398-2401-41BA-BD87-D1C8CDBC06F2}"/>
              </a:ext>
            </a:extLst>
          </p:cNvPr>
          <p:cNvSpPr txBox="1"/>
          <p:nvPr/>
        </p:nvSpPr>
        <p:spPr>
          <a:xfrm>
            <a:off x="479394" y="188913"/>
            <a:ext cx="617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保险服务项目微信分享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功能展示（已上线）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423EA758-BCFA-4021-9D13-84D82CE0313B}"/>
              </a:ext>
            </a:extLst>
          </p:cNvPr>
          <p:cNvSpPr/>
          <p:nvPr/>
        </p:nvSpPr>
        <p:spPr>
          <a:xfrm>
            <a:off x="8947303" y="3585104"/>
            <a:ext cx="620213" cy="35498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737350-916C-480B-93CA-7E6D0D529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516" y="1774429"/>
            <a:ext cx="2361685" cy="420065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691A725-B24E-471A-8A20-3C680022E847}"/>
              </a:ext>
            </a:extLst>
          </p:cNvPr>
          <p:cNvSpPr txBox="1"/>
          <p:nvPr/>
        </p:nvSpPr>
        <p:spPr>
          <a:xfrm>
            <a:off x="442513" y="981671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优化后</a:t>
            </a:r>
          </a:p>
        </p:txBody>
      </p:sp>
    </p:spTree>
    <p:extLst>
      <p:ext uri="{BB962C8B-B14F-4D97-AF65-F5344CB8AC3E}">
        <p14:creationId xmlns:p14="http://schemas.microsoft.com/office/powerpoint/2010/main" val="3819012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1" grpId="0"/>
      <p:bldP spid="1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">
            <a:extLst>
              <a:ext uri="{FF2B5EF4-FFF2-40B4-BE49-F238E27FC236}">
                <a16:creationId xmlns:a16="http://schemas.microsoft.com/office/drawing/2014/main" id="{5225BE4A-218A-4F60-8CE5-ED78A438B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14A398-2401-41BA-BD87-D1C8CDBC06F2}"/>
              </a:ext>
            </a:extLst>
          </p:cNvPr>
          <p:cNvSpPr txBox="1"/>
          <p:nvPr/>
        </p:nvSpPr>
        <p:spPr>
          <a:xfrm>
            <a:off x="479394" y="188913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扫码购药项目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功能展示（已上线）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83135D-420A-4590-98F5-7CF046D9D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448" y="825202"/>
            <a:ext cx="5314371" cy="24437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DC6988-F942-455F-8B09-55D32D745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19" y="825201"/>
            <a:ext cx="4880312" cy="23974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3406CD-0CA3-4503-9D2B-FF8DD7753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91" y="3496414"/>
            <a:ext cx="10364609" cy="31142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481879C-63C2-412F-A6F2-DEAB7F165DEF}"/>
              </a:ext>
            </a:extLst>
          </p:cNvPr>
          <p:cNvSpPr txBox="1"/>
          <p:nvPr/>
        </p:nvSpPr>
        <p:spPr>
          <a:xfrm>
            <a:off x="5711036" y="2450527"/>
            <a:ext cx="1451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accent5">
                    <a:lumMod val="75000"/>
                  </a:schemeClr>
                </a:solidFill>
              </a:rPr>
              <a:t>对照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8CF471-AD1F-47AE-BAC8-5BAC737E5D5D}"/>
              </a:ext>
            </a:extLst>
          </p:cNvPr>
          <p:cNvSpPr txBox="1"/>
          <p:nvPr/>
        </p:nvSpPr>
        <p:spPr>
          <a:xfrm>
            <a:off x="303391" y="5672998"/>
            <a:ext cx="1451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支付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0AE86B-1094-4B19-9284-0BF7AC081892}"/>
              </a:ext>
            </a:extLst>
          </p:cNvPr>
          <p:cNvSpPr txBox="1"/>
          <p:nvPr/>
        </p:nvSpPr>
        <p:spPr>
          <a:xfrm>
            <a:off x="230819" y="2436606"/>
            <a:ext cx="1451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75000"/>
                  </a:schemeClr>
                </a:solidFill>
              </a:rPr>
              <a:t>同步</a:t>
            </a:r>
          </a:p>
        </p:txBody>
      </p:sp>
    </p:spTree>
    <p:extLst>
      <p:ext uri="{BB962C8B-B14F-4D97-AF65-F5344CB8AC3E}">
        <p14:creationId xmlns:p14="http://schemas.microsoft.com/office/powerpoint/2010/main" val="230091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4666</TotalTime>
  <Words>2287</Words>
  <Application>Microsoft Office PowerPoint</Application>
  <PresentationFormat>宽屏</PresentationFormat>
  <Paragraphs>273</Paragraphs>
  <Slides>28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新細明體</vt:lpstr>
      <vt:lpstr>等线</vt:lpstr>
      <vt:lpstr>等线 Light</vt:lpstr>
      <vt:lpstr>方正大黑简体</vt:lpstr>
      <vt:lpstr>宋体</vt:lpstr>
      <vt:lpstr>微软雅黑</vt:lpstr>
      <vt:lpstr>张海山锐谐体2.0-授权联系：Samtype@QQ.com</vt:lpstr>
      <vt:lpstr>Arial</vt:lpstr>
      <vt:lpstr>Calibri</vt:lpstr>
      <vt:lpstr>Impact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职业发展基本信息</vt:lpstr>
      <vt:lpstr>员工个人swot分析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</cp:lastModifiedBy>
  <cp:revision>486</cp:revision>
  <dcterms:created xsi:type="dcterms:W3CDTF">2017-10-28T12:40:27Z</dcterms:created>
  <dcterms:modified xsi:type="dcterms:W3CDTF">2018-11-22T08:14:32Z</dcterms:modified>
</cp:coreProperties>
</file>